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80" r:id="rId3"/>
    <p:sldId id="257" r:id="rId4"/>
    <p:sldId id="258" r:id="rId5"/>
    <p:sldId id="259" r:id="rId6"/>
    <p:sldId id="260" r:id="rId7"/>
    <p:sldId id="261" r:id="rId8"/>
    <p:sldId id="263" r:id="rId9"/>
    <p:sldId id="268" r:id="rId10"/>
    <p:sldId id="277" r:id="rId11"/>
    <p:sldId id="279" r:id="rId12"/>
    <p:sldId id="267" r:id="rId13"/>
    <p:sldId id="276" r:id="rId14"/>
    <p:sldId id="265" r:id="rId15"/>
    <p:sldId id="27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4641" autoAdjust="0"/>
  </p:normalViewPr>
  <p:slideViewPr>
    <p:cSldViewPr snapToGrid="0">
      <p:cViewPr varScale="1">
        <p:scale>
          <a:sx n="92" d="100"/>
          <a:sy n="92" d="100"/>
        </p:scale>
        <p:origin x="197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3E04C-1D35-43D7-A0FA-60E8A3CF5B68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C1F5E-89B6-45D4-82FD-582591D8B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46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7053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03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62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4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96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56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97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496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07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39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19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A30D-A372-4BD5-BF20-2B6C41883D87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F2D4D-479D-4E50-A04F-CB81604EA46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225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A7A4D-70CE-40BD-957C-035C83E07816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79879-0DAB-4BCE-BD23-A3CDDFEAB9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771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EFCDC-F91A-4A0C-A917-EDE6E9F76E45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CA57A-7C26-433C-92AD-F5154D3F637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402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AB2C8-B085-4382-A17C-7BEA85B3D022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C74A2-962D-41E2-AABA-7222653A7A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65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EAA3F-39EE-4D94-A5A8-C423CF0791E9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EB841-CBA2-45A2-8930-0C63DE572E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438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73C0F-6AA4-4C2D-A788-36E528AD17B2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61413-4FA1-4E2F-8AD9-09743D81A2D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7699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FA1C3-9752-4F76-BDE7-DDB4BEACA056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A9875-3D8B-4021-8C04-A2AACEF1F2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4811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54515-3DC7-489D-8687-3C58F25AF6B8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5D2D0-B055-4365-B1D9-E500CFFA543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811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7EEE9-9B7D-4952-AD88-585792F79E37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55165-B89B-483C-9EB5-15A3BD2F93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740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7A6E9-9334-4DD8-8DC3-3E6A709CF3B4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13DB6-CE77-481E-B8A3-7136421C9E3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6511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121BF-77C3-405B-B949-BAA5CE1CE5A5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70C8D-E320-4FC1-AB04-8B02BFF81ED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671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48DB2-1211-4635-9CEF-2B3168932374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CBCD6-1A30-45BA-9C97-8D6AD8E34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1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AD4510-40A0-4840-B022-5943D6DADEB1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BF0878-8D8B-4049-A355-7BEEF4DE8E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31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1524000" y="685801"/>
            <a:ext cx="9144000" cy="18510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 Biogeochemistry I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Introduction to Isotopes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3048000"/>
            <a:ext cx="8305800" cy="1905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/>
              <a:t>Prosper Zigah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700" dirty="0"/>
              <a:t>Woods Hole Oceanographic Institution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700" dirty="0"/>
              <a:t>pzigah@whoi.edu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291ED7-A1A6-4C87-84E8-4AEB12F339C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41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541" y="1585150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What are Isotopes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 smtClean="0"/>
              <a:t>Why care about stable isotopes?</a:t>
            </a:r>
          </a:p>
          <a:p>
            <a:pPr marL="514350" indent="-514350">
              <a:buAutoNum type="arabicPeriod"/>
            </a:pPr>
            <a:r>
              <a:rPr lang="en-US" dirty="0" smtClean="0"/>
              <a:t>Expressing Isotopic abundances</a:t>
            </a:r>
          </a:p>
          <a:p>
            <a:pPr marL="514350" indent="-514350">
              <a:buAutoNum type="arabicPeriod"/>
            </a:pPr>
            <a:r>
              <a:rPr lang="en-US" dirty="0" smtClean="0"/>
              <a:t>Isotope effects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 smtClean="0"/>
              <a:t>Isotopic-mass balance calculations (two-component and multiple-component mixing models)</a:t>
            </a:r>
          </a:p>
          <a:p>
            <a:pPr marL="514350" indent="-514350">
              <a:buAutoNum type="arabicPeriod"/>
            </a:pPr>
            <a:r>
              <a:rPr lang="en-US" dirty="0" smtClean="0"/>
              <a:t>Applications to geochemical studies of the ocean and a lacustrine system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Presentation on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Biogeochemistry I: Isotope biogeochemistry</a:t>
            </a:r>
            <a:br>
              <a:rPr lang="en-US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3723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are Isotopes: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Isotopes are atoms with the same number of protons but different number of neutrons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E.g. Isotopes of carbon: </a:t>
            </a:r>
            <a:r>
              <a:rPr lang="en-US" baseline="30000" dirty="0" smtClean="0"/>
              <a:t>12</a:t>
            </a:r>
            <a:r>
              <a:rPr lang="en-US" dirty="0" smtClean="0"/>
              <a:t>C (6 protons and 6 neutrons)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</a:t>
            </a:r>
            <a:r>
              <a:rPr lang="en-US" baseline="30000" dirty="0" smtClean="0"/>
              <a:t>13</a:t>
            </a:r>
            <a:r>
              <a:rPr lang="en-US" dirty="0" smtClean="0"/>
              <a:t>C  (6 protons and 7 neutrons)</a:t>
            </a:r>
          </a:p>
          <a:p>
            <a:pPr marL="0" indent="0">
              <a:buNone/>
            </a:pPr>
            <a:r>
              <a:rPr lang="en-US" dirty="0" smtClean="0"/>
              <a:t>			         </a:t>
            </a:r>
            <a:r>
              <a:rPr lang="en-US" baseline="30000" dirty="0" smtClean="0"/>
              <a:t>14</a:t>
            </a:r>
            <a:r>
              <a:rPr lang="en-US" dirty="0" smtClean="0"/>
              <a:t>C  (6 protons and 8 neutrons)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5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Isotopes: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Stable isotopes: Do not decay radioactively</a:t>
            </a:r>
            <a:r>
              <a:rPr lang="en-US" baseline="30000" dirty="0" smtClean="0"/>
              <a:t> </a:t>
            </a:r>
          </a:p>
          <a:p>
            <a:pPr marL="0" indent="0">
              <a:buNone/>
            </a:pPr>
            <a:r>
              <a:rPr lang="en-US" baseline="30000" dirty="0" smtClean="0"/>
              <a:t>                     		</a:t>
            </a:r>
            <a:r>
              <a:rPr lang="en-US" dirty="0" smtClean="0"/>
              <a:t>        </a:t>
            </a:r>
            <a:r>
              <a:rPr lang="en-US" baseline="30000" dirty="0" smtClean="0"/>
              <a:t> 12</a:t>
            </a:r>
            <a:r>
              <a:rPr lang="en-US" dirty="0" smtClean="0"/>
              <a:t>C , </a:t>
            </a:r>
            <a:r>
              <a:rPr lang="en-US" baseline="30000" dirty="0" smtClean="0"/>
              <a:t>13</a:t>
            </a:r>
            <a:r>
              <a:rPr lang="en-US" dirty="0" smtClean="0"/>
              <a:t>C</a:t>
            </a:r>
          </a:p>
          <a:p>
            <a:pPr marL="0" indent="0">
              <a:buNone/>
            </a:pPr>
            <a:r>
              <a:rPr lang="en-US" baseline="30000" dirty="0"/>
              <a:t>	</a:t>
            </a:r>
            <a:r>
              <a:rPr lang="en-US" baseline="30000" dirty="0" smtClean="0"/>
              <a:t>			1</a:t>
            </a:r>
            <a:r>
              <a:rPr lang="en-US" dirty="0" smtClean="0"/>
              <a:t>H, </a:t>
            </a:r>
            <a:r>
              <a:rPr lang="en-US" baseline="30000" dirty="0" smtClean="0"/>
              <a:t>2</a:t>
            </a:r>
            <a:r>
              <a:rPr lang="en-US" dirty="0" smtClean="0"/>
              <a:t>H</a:t>
            </a:r>
          </a:p>
          <a:p>
            <a:pPr marL="0" indent="0">
              <a:buNone/>
            </a:pPr>
            <a:r>
              <a:rPr lang="en-US" dirty="0" smtClean="0"/>
              <a:t>Radio-isotopes :  Unstable and decay radioactively</a:t>
            </a:r>
          </a:p>
          <a:p>
            <a:pPr marL="0" indent="0">
              <a:buNone/>
            </a:pPr>
            <a:r>
              <a:rPr lang="en-US" baseline="30000" dirty="0" smtClean="0"/>
              <a:t>				14</a:t>
            </a:r>
            <a:r>
              <a:rPr lang="en-US" dirty="0" smtClean="0"/>
              <a:t>C</a:t>
            </a:r>
          </a:p>
          <a:p>
            <a:pPr marL="0" indent="0">
              <a:buNone/>
            </a:pPr>
            <a:r>
              <a:rPr lang="en-US" baseline="30000" dirty="0" smtClean="0"/>
              <a:t>				 3</a:t>
            </a:r>
            <a:r>
              <a:rPr lang="en-US" dirty="0" smtClean="0"/>
              <a:t>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60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Common Light Element Stable Isotopes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92" y="1779501"/>
            <a:ext cx="8343672" cy="327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6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2149" y="-92075"/>
            <a:ext cx="10515600" cy="1325563"/>
          </a:xfrm>
        </p:spPr>
        <p:txBody>
          <a:bodyPr/>
          <a:lstStyle/>
          <a:p>
            <a:r>
              <a:rPr lang="en-US" b="1" dirty="0" smtClean="0"/>
              <a:t>Expressing Isotopic compositions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759" y="1193859"/>
            <a:ext cx="10515600" cy="514044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Absolute abundances </a:t>
            </a:r>
          </a:p>
          <a:p>
            <a:pPr marL="0" indent="0">
              <a:buNone/>
            </a:pPr>
            <a:r>
              <a:rPr lang="en-US" dirty="0" smtClean="0"/>
              <a:t>Atom percent: For eg. Atom percent </a:t>
            </a:r>
            <a:r>
              <a:rPr lang="en-US" baseline="30000" dirty="0" smtClean="0"/>
              <a:t>13</a:t>
            </a:r>
            <a:r>
              <a:rPr lang="en-US" dirty="0" smtClean="0"/>
              <a:t>C = [</a:t>
            </a:r>
            <a:r>
              <a:rPr lang="en-US" baseline="30000" dirty="0" smtClean="0"/>
              <a:t>13</a:t>
            </a:r>
            <a:r>
              <a:rPr lang="en-US" dirty="0" smtClean="0"/>
              <a:t>C/</a:t>
            </a:r>
            <a:r>
              <a:rPr lang="en-US" baseline="30000" dirty="0" smtClean="0"/>
              <a:t>13</a:t>
            </a:r>
            <a:r>
              <a:rPr lang="en-US" dirty="0" smtClean="0"/>
              <a:t>C+</a:t>
            </a:r>
            <a:r>
              <a:rPr lang="en-US" baseline="30000" dirty="0" smtClean="0"/>
              <a:t>12</a:t>
            </a:r>
            <a:r>
              <a:rPr lang="en-US" dirty="0" smtClean="0"/>
              <a:t>C]* 100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Fractional abundance: fractional abundance of </a:t>
            </a:r>
            <a:r>
              <a:rPr lang="en-US" baseline="30000" dirty="0" smtClean="0"/>
              <a:t>13</a:t>
            </a:r>
            <a:r>
              <a:rPr lang="en-US" dirty="0" smtClean="0"/>
              <a:t>C </a:t>
            </a:r>
            <a:r>
              <a:rPr lang="el-GR" dirty="0" smtClean="0"/>
              <a:t>≡</a:t>
            </a:r>
            <a:r>
              <a:rPr lang="en-US" dirty="0" smtClean="0"/>
              <a:t> </a:t>
            </a:r>
            <a:r>
              <a:rPr lang="en-US" b="1" baseline="30000" dirty="0" smtClean="0"/>
              <a:t>13</a:t>
            </a:r>
            <a:r>
              <a:rPr lang="en-US" b="1" i="1" dirty="0" smtClean="0"/>
              <a:t>F</a:t>
            </a:r>
            <a:r>
              <a:rPr lang="en-US" i="1" dirty="0" smtClean="0"/>
              <a:t> = </a:t>
            </a:r>
            <a:r>
              <a:rPr lang="en-US" dirty="0" smtClean="0"/>
              <a:t>[</a:t>
            </a:r>
            <a:r>
              <a:rPr lang="en-US" baseline="30000" dirty="0" smtClean="0"/>
              <a:t>13</a:t>
            </a:r>
            <a:r>
              <a:rPr lang="en-US" dirty="0" smtClean="0"/>
              <a:t>C/</a:t>
            </a:r>
            <a:r>
              <a:rPr lang="en-US" baseline="30000" dirty="0" smtClean="0"/>
              <a:t>13</a:t>
            </a:r>
            <a:r>
              <a:rPr lang="en-US" dirty="0" smtClean="0"/>
              <a:t>C+</a:t>
            </a:r>
            <a:r>
              <a:rPr lang="en-US" baseline="30000" dirty="0" smtClean="0"/>
              <a:t>12</a:t>
            </a:r>
            <a:r>
              <a:rPr lang="en-US" dirty="0" smtClean="0"/>
              <a:t>C]</a:t>
            </a:r>
            <a:endParaRPr lang="en-US" i="1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Isotope ratios </a:t>
            </a:r>
          </a:p>
          <a:p>
            <a:pPr marL="0" indent="0">
              <a:buNone/>
            </a:pPr>
            <a:r>
              <a:rPr lang="en-US" dirty="0" smtClean="0"/>
              <a:t>Generally reported as the ratio of a rare isotope to a more abundant isotope.</a:t>
            </a:r>
          </a:p>
          <a:p>
            <a:pPr marL="0" indent="0">
              <a:buNone/>
            </a:pPr>
            <a:r>
              <a:rPr lang="en-US" dirty="0" smtClean="0"/>
              <a:t>E.g. carbon </a:t>
            </a:r>
            <a:r>
              <a:rPr lang="en-US" dirty="0"/>
              <a:t>i</a:t>
            </a:r>
            <a:r>
              <a:rPr lang="en-US" dirty="0" smtClean="0"/>
              <a:t>sotope ratio = </a:t>
            </a:r>
            <a:r>
              <a:rPr lang="en-US" b="1" baseline="30000" dirty="0" smtClean="0"/>
              <a:t>13</a:t>
            </a:r>
            <a:r>
              <a:rPr lang="en-US" b="1" i="1" dirty="0" smtClean="0"/>
              <a:t>R</a:t>
            </a:r>
            <a:r>
              <a:rPr lang="en-US" dirty="0" smtClean="0"/>
              <a:t> = </a:t>
            </a:r>
            <a:r>
              <a:rPr lang="en-US" baseline="30000" dirty="0" smtClean="0"/>
              <a:t>13</a:t>
            </a:r>
            <a:r>
              <a:rPr lang="en-US" dirty="0" smtClean="0"/>
              <a:t>C/</a:t>
            </a:r>
            <a:r>
              <a:rPr lang="en-US" baseline="30000" dirty="0" smtClean="0"/>
              <a:t>12</a:t>
            </a:r>
            <a:r>
              <a:rPr lang="en-US" dirty="0" smtClean="0"/>
              <a:t>C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dual isotopic elements (with only 2 stable nuclides, e.g. C, H and N), there is a pretty straightforward relationship between </a:t>
            </a:r>
            <a:r>
              <a:rPr lang="en-US" i="1" dirty="0" smtClean="0"/>
              <a:t>F </a:t>
            </a:r>
            <a:r>
              <a:rPr lang="en-US" dirty="0" smtClean="0"/>
              <a:t>and</a:t>
            </a:r>
            <a:r>
              <a:rPr lang="en-US" i="1" dirty="0" smtClean="0"/>
              <a:t> R</a:t>
            </a:r>
          </a:p>
          <a:p>
            <a:pPr marL="0" indent="0">
              <a:buNone/>
            </a:pPr>
            <a:r>
              <a:rPr lang="en-US" baseline="30000" dirty="0" smtClean="0"/>
              <a:t>13</a:t>
            </a:r>
            <a:r>
              <a:rPr lang="en-US" i="1" dirty="0" smtClean="0"/>
              <a:t>R = </a:t>
            </a:r>
            <a:r>
              <a:rPr lang="en-US" baseline="30000" dirty="0" smtClean="0"/>
              <a:t>13</a:t>
            </a:r>
            <a:r>
              <a:rPr lang="en-US" i="1" dirty="0" smtClean="0"/>
              <a:t>F / (1 – </a:t>
            </a:r>
            <a:r>
              <a:rPr lang="en-US" baseline="30000" dirty="0" smtClean="0"/>
              <a:t>13</a:t>
            </a:r>
            <a:r>
              <a:rPr lang="en-US" i="1" dirty="0" smtClean="0"/>
              <a:t>F)</a:t>
            </a:r>
          </a:p>
          <a:p>
            <a:pPr marL="0" indent="0">
              <a:buNone/>
            </a:pPr>
            <a:r>
              <a:rPr lang="en-US" baseline="30000" dirty="0" smtClean="0"/>
              <a:t>13</a:t>
            </a:r>
            <a:r>
              <a:rPr lang="en-US" i="1" dirty="0" smtClean="0"/>
              <a:t>F = </a:t>
            </a:r>
            <a:r>
              <a:rPr lang="en-US" baseline="30000" dirty="0" smtClean="0"/>
              <a:t>13</a:t>
            </a:r>
            <a:r>
              <a:rPr lang="en-US" i="1" dirty="0" smtClean="0"/>
              <a:t>R / (1 + </a:t>
            </a:r>
            <a:r>
              <a:rPr lang="en-US" baseline="30000" dirty="0" smtClean="0"/>
              <a:t>13</a:t>
            </a:r>
            <a:r>
              <a:rPr lang="en-US" i="1" dirty="0" smtClean="0"/>
              <a:t>R)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 smtClean="0"/>
              <a:t>For multi-isotopic elements eg. </a:t>
            </a:r>
            <a:r>
              <a:rPr lang="en-US" dirty="0"/>
              <a:t>o</a:t>
            </a:r>
            <a:r>
              <a:rPr lang="en-US" dirty="0" smtClean="0"/>
              <a:t>xygen </a:t>
            </a:r>
          </a:p>
          <a:p>
            <a:pPr marL="0" indent="0">
              <a:buNone/>
            </a:pPr>
            <a:r>
              <a:rPr lang="en-US" baseline="30000" dirty="0" smtClean="0"/>
              <a:t>18</a:t>
            </a:r>
            <a:r>
              <a:rPr lang="en-US" i="1" dirty="0" smtClean="0"/>
              <a:t>R = </a:t>
            </a:r>
            <a:r>
              <a:rPr lang="en-US" baseline="30000" dirty="0" smtClean="0"/>
              <a:t>18</a:t>
            </a:r>
            <a:r>
              <a:rPr lang="en-US" i="1" dirty="0" smtClean="0"/>
              <a:t>F / (1 – </a:t>
            </a:r>
            <a:r>
              <a:rPr lang="en-US" baseline="30000" dirty="0" smtClean="0"/>
              <a:t>17</a:t>
            </a:r>
            <a:r>
              <a:rPr lang="en-US" i="1" dirty="0" smtClean="0"/>
              <a:t>F - </a:t>
            </a:r>
            <a:r>
              <a:rPr lang="en-US" baseline="30000" dirty="0" smtClean="0"/>
              <a:t>18</a:t>
            </a:r>
            <a:r>
              <a:rPr lang="en-US" i="1" dirty="0" smtClean="0"/>
              <a:t>F)</a:t>
            </a:r>
          </a:p>
          <a:p>
            <a:pPr marL="0" indent="0">
              <a:buNone/>
            </a:pPr>
            <a:r>
              <a:rPr lang="en-US" baseline="30000" dirty="0" smtClean="0"/>
              <a:t>18</a:t>
            </a:r>
            <a:r>
              <a:rPr lang="en-US" i="1" dirty="0" smtClean="0"/>
              <a:t>F = </a:t>
            </a:r>
            <a:r>
              <a:rPr lang="en-US" baseline="30000" dirty="0" smtClean="0"/>
              <a:t>18</a:t>
            </a:r>
            <a:r>
              <a:rPr lang="en-US" i="1" dirty="0" smtClean="0"/>
              <a:t>R / (1 + </a:t>
            </a:r>
            <a:r>
              <a:rPr lang="en-US" baseline="30000" dirty="0" smtClean="0"/>
              <a:t>17</a:t>
            </a:r>
            <a:r>
              <a:rPr lang="en-US" i="1" dirty="0" smtClean="0"/>
              <a:t>R + </a:t>
            </a:r>
            <a:r>
              <a:rPr lang="en-US" baseline="30000" dirty="0" smtClean="0"/>
              <a:t>18</a:t>
            </a:r>
            <a:r>
              <a:rPr lang="en-US" i="1" dirty="0" smtClean="0"/>
              <a:t>R)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23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50" y="1"/>
            <a:ext cx="10515600" cy="872836"/>
          </a:xfrm>
        </p:spPr>
        <p:txBody>
          <a:bodyPr/>
          <a:lstStyle/>
          <a:p>
            <a:pPr algn="ctr"/>
            <a:r>
              <a:rPr lang="en-US" b="1" dirty="0"/>
              <a:t>Delta 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938" y="1085792"/>
            <a:ext cx="6186055" cy="52568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Urey 1948 and McKinney et al. 1950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expresses the isotope ratio relative to a standard</a:t>
            </a:r>
            <a:endParaRPr lang="en-US" sz="2000" dirty="0"/>
          </a:p>
          <a:p>
            <a:pPr marL="0" indent="0">
              <a:buNone/>
            </a:pPr>
            <a:r>
              <a:rPr lang="el-G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[R</a:t>
            </a:r>
            <a:r>
              <a:rPr lang="en-US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/R</a:t>
            </a:r>
            <a:r>
              <a:rPr lang="en-US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1]*1000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8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en-US" sz="1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the isotope ratio of the sample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R</a:t>
            </a:r>
            <a:r>
              <a:rPr lang="en-US" sz="1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standard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the isotope ratio of a standard or reference material 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‰ (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permil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or per mille)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811" y="2086494"/>
            <a:ext cx="4816510" cy="41064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42801" y="1132901"/>
            <a:ext cx="35216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Isotope ratio standards</a:t>
            </a:r>
          </a:p>
        </p:txBody>
      </p:sp>
    </p:spTree>
    <p:extLst>
      <p:ext uri="{BB962C8B-B14F-4D97-AF65-F5344CB8AC3E}">
        <p14:creationId xmlns:p14="http://schemas.microsoft.com/office/powerpoint/2010/main" val="371164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89" y="-133638"/>
            <a:ext cx="10515600" cy="1325563"/>
          </a:xfrm>
        </p:spPr>
        <p:txBody>
          <a:bodyPr/>
          <a:lstStyle/>
          <a:p>
            <a:r>
              <a:rPr lang="en-US" b="1" dirty="0"/>
              <a:t>Isotopic-mass balance calculations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382" y="678471"/>
            <a:ext cx="10515600" cy="525681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Isotopic composition of pooled samples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Ʃ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Ʃm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+ 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+ m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+……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the molar concentrations of the element of interest</a:t>
            </a:r>
          </a:p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the isotopic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ratios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1800" dirty="0" smtClean="0"/>
              <a:t>Example 1. A closed-system Lake Brian with dissolved inorganic carbon concentration [DIC] of 800 </a:t>
            </a:r>
            <a:r>
              <a:rPr lang="en-US" sz="1800" i="1" dirty="0" smtClean="0"/>
              <a:t>µ</a:t>
            </a:r>
            <a:r>
              <a:rPr lang="en-US" sz="1800" dirty="0" err="1" smtClean="0"/>
              <a:t>mol</a:t>
            </a:r>
            <a:r>
              <a:rPr lang="en-US" sz="1800" dirty="0" smtClean="0"/>
              <a:t> C/L is fed by Lester, Ontonagon, and  Brule rivers with DIC-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δ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0.6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‰,1.8‰ and -0.5‰, respectively. What is the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 of the Lake DIC if the proportional contributions of </a:t>
            </a:r>
            <a:r>
              <a:rPr lang="en-US" sz="1800" dirty="0"/>
              <a:t>Lester, Ontonagon, and  Brule </a:t>
            </a:r>
            <a:r>
              <a:rPr lang="en-US" sz="1800" dirty="0" smtClean="0"/>
              <a:t>rivers to the lake DIC are 20%, 35% and 45%.</a:t>
            </a:r>
          </a:p>
          <a:p>
            <a:pPr marL="0" indent="0">
              <a:buNone/>
            </a:pPr>
            <a:r>
              <a:rPr lang="en-US" sz="1800" dirty="0" smtClean="0"/>
              <a:t>Example 2. The particulate organic matter (POM) in the coastal waters off </a:t>
            </a:r>
            <a:r>
              <a:rPr lang="en-US" sz="1800" dirty="0" err="1" smtClean="0"/>
              <a:t>Tema</a:t>
            </a:r>
            <a:r>
              <a:rPr lang="en-US" sz="1800" dirty="0" smtClean="0"/>
              <a:t> harbor has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 of -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25‰, and </a:t>
            </a:r>
            <a:r>
              <a:rPr lang="en-US" sz="1800" dirty="0" smtClean="0"/>
              <a:t>derives primarily from terrigenous organic carbon with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 of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-28‰ and in situ algae with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 of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-21‰. Using two-component mixing model and accounting for isotopic mass balance and conservation of mass, calculate the proportion of terrigenous and algal carbon in the POM.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3773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89" y="-133638"/>
            <a:ext cx="10515600" cy="1325563"/>
          </a:xfrm>
        </p:spPr>
        <p:txBody>
          <a:bodyPr/>
          <a:lstStyle/>
          <a:p>
            <a:r>
              <a:rPr lang="en-US" b="1" dirty="0"/>
              <a:t>Isotopic-mass balance calculations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193" y="503903"/>
            <a:ext cx="10515600" cy="663673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2. Isotope </a:t>
            </a:r>
            <a:r>
              <a:rPr lang="en-US" sz="2400" b="1" dirty="0"/>
              <a:t>dilution </a:t>
            </a:r>
            <a:r>
              <a:rPr lang="en-US" sz="2400" b="1" dirty="0" smtClean="0"/>
              <a:t>analyses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Ʃ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Ʃm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spike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spike</a:t>
            </a:r>
          </a:p>
          <a:p>
            <a:pPr marL="0" indent="0">
              <a:buNone/>
            </a:pPr>
            <a:r>
              <a:rPr lang="en-US" sz="1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Ʃ</a:t>
            </a:r>
            <a:r>
              <a:rPr lang="el-G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= measured isotopic value of sample plus spike</a:t>
            </a:r>
          </a:p>
          <a:p>
            <a:pPr marL="0" indent="0">
              <a:buNone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Ʃm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= Combined mass of sample and spike</a:t>
            </a:r>
          </a:p>
          <a:p>
            <a:pPr marL="0" indent="0">
              <a:buNone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8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en-US" sz="18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8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spike</a:t>
            </a:r>
            <a:r>
              <a:rPr lang="en-US" sz="1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mass of sample and spike, respectively</a:t>
            </a:r>
          </a:p>
          <a:p>
            <a:pPr marL="0" indent="0">
              <a:buNone/>
            </a:pPr>
            <a:r>
              <a:rPr lang="el-G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1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sample ,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1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spike =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Isotopic value of sample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and spike, respectively</a:t>
            </a:r>
            <a:endParaRPr lang="en-US" sz="1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baseline="-2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 smtClean="0"/>
              <a:t>3. Blank corrections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Ʃ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Ʃm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marL="0" indent="0">
              <a:buNone/>
            </a:pP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Substituting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Ʃm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and rearranging gives</a:t>
            </a: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Ʃ</a:t>
            </a: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 /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Ʃm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yielding an equation of the form y = a +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bx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Plotting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Ʃ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vs. 1/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Ʃm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will give the blank-corrected accurate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value as the y intercept.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2097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89" y="-133638"/>
            <a:ext cx="10515600" cy="1325563"/>
          </a:xfrm>
        </p:spPr>
        <p:txBody>
          <a:bodyPr/>
          <a:lstStyle/>
          <a:p>
            <a:r>
              <a:rPr lang="en-US" b="1" dirty="0" smtClean="0"/>
              <a:t>Stable Isotope mixing models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505" y="1160609"/>
            <a:ext cx="10515600" cy="663673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/>
          </a:p>
          <a:p>
            <a:pPr marL="457200" indent="-457200">
              <a:buAutoNum type="arabicPeriod"/>
            </a:pPr>
            <a:r>
              <a:rPr lang="en-US" sz="3600" b="1" dirty="0" err="1" smtClean="0"/>
              <a:t>IsoSource</a:t>
            </a:r>
            <a:r>
              <a:rPr lang="en-US" sz="3600" b="1" dirty="0" smtClean="0"/>
              <a:t> Model</a:t>
            </a:r>
          </a:p>
          <a:p>
            <a:pPr marL="0" indent="0">
              <a:buNone/>
            </a:pPr>
            <a:r>
              <a:rPr lang="en-US" sz="1800" dirty="0" err="1"/>
              <a:t>IsoSource</a:t>
            </a:r>
            <a:r>
              <a:rPr lang="en-US" sz="1800" dirty="0"/>
              <a:t> </a:t>
            </a:r>
            <a:r>
              <a:rPr lang="en-US" sz="1800" dirty="0" smtClean="0"/>
              <a:t>calculates </a:t>
            </a:r>
            <a:r>
              <a:rPr lang="en-US" sz="1800" dirty="0"/>
              <a:t>ranges of source proportional contributions to a mixture based on stable isotope analyses when the number of sources is too large to permit a unique solution (&gt; number of isotope systems + 1).  </a:t>
            </a:r>
            <a:r>
              <a:rPr lang="en-US" sz="1800" dirty="0" smtClean="0"/>
              <a:t>The </a:t>
            </a:r>
            <a:r>
              <a:rPr lang="en-US" sz="1800" dirty="0"/>
              <a:t>user supplies the isotopic signatures </a:t>
            </a:r>
            <a:r>
              <a:rPr lang="en-US" sz="1800" dirty="0" smtClean="0"/>
              <a:t>for </a:t>
            </a:r>
            <a:r>
              <a:rPr lang="en-US" sz="1800" dirty="0"/>
              <a:t>the mixture and each of the sources.  </a:t>
            </a:r>
            <a:endParaRPr lang="en-US" sz="1800" b="1" dirty="0" smtClean="0"/>
          </a:p>
          <a:p>
            <a:pPr marL="0" indent="0">
              <a:buNone/>
            </a:pPr>
            <a:endParaRPr lang="en-US" sz="1800" b="1" dirty="0" smtClean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3600" b="1" dirty="0" smtClean="0"/>
              <a:t>2.   MixSIR Model</a:t>
            </a:r>
            <a:endParaRPr lang="en-US" sz="3600" b="1" dirty="0"/>
          </a:p>
          <a:p>
            <a:pPr marL="0" indent="0">
              <a:buNone/>
            </a:pPr>
            <a:r>
              <a:rPr lang="en-US" sz="2000" dirty="0" err="1"/>
              <a:t>MixSIR</a:t>
            </a:r>
            <a:r>
              <a:rPr lang="en-US" sz="2000" dirty="0"/>
              <a:t> </a:t>
            </a:r>
            <a:r>
              <a:rPr lang="en-US" sz="2000" dirty="0" smtClean="0"/>
              <a:t>is a Bayesian </a:t>
            </a:r>
            <a:r>
              <a:rPr lang="en-US" sz="2000" dirty="0"/>
              <a:t>isotopic modeling </a:t>
            </a:r>
            <a:r>
              <a:rPr lang="en-US" sz="2000" dirty="0" smtClean="0"/>
              <a:t>tool for partitioning </a:t>
            </a:r>
            <a:r>
              <a:rPr lang="en-US" sz="2000" dirty="0"/>
              <a:t>the proportional contributions of potential </a:t>
            </a:r>
            <a:r>
              <a:rPr lang="en-US" sz="2000" dirty="0" smtClean="0"/>
              <a:t>sources </a:t>
            </a:r>
            <a:r>
              <a:rPr lang="en-US" sz="2000" dirty="0"/>
              <a:t>to the bulk POC </a:t>
            </a:r>
            <a:r>
              <a:rPr lang="en-US" sz="2000" dirty="0" smtClean="0"/>
              <a:t>based on their δ</a:t>
            </a:r>
            <a:r>
              <a:rPr lang="en-US" sz="2000" baseline="30000" dirty="0" smtClean="0"/>
              <a:t>13</a:t>
            </a:r>
            <a:r>
              <a:rPr lang="en-US" sz="2000" dirty="0" smtClean="0"/>
              <a:t>C and δ</a:t>
            </a:r>
            <a:r>
              <a:rPr lang="en-US" sz="2000" baseline="30000" dirty="0" smtClean="0"/>
              <a:t>15</a:t>
            </a:r>
            <a:r>
              <a:rPr lang="en-US" sz="2000" dirty="0" smtClean="0"/>
              <a:t>N signatures</a:t>
            </a:r>
            <a:r>
              <a:rPr lang="en-US" sz="2000" dirty="0"/>
              <a:t>. The </a:t>
            </a:r>
            <a:r>
              <a:rPr lang="en-US" sz="2000" dirty="0" smtClean="0"/>
              <a:t>MixSIR </a:t>
            </a:r>
            <a:r>
              <a:rPr lang="en-US" sz="2000" dirty="0"/>
              <a:t>model works by determining probability distributions of sources contributing to the </a:t>
            </a:r>
            <a:r>
              <a:rPr lang="en-US" sz="2000" dirty="0" smtClean="0"/>
              <a:t>observed </a:t>
            </a:r>
            <a:r>
              <a:rPr lang="en-US" sz="2000" dirty="0"/>
              <a:t>mixed signal while accounting explicitly for the uncertainty in the isotopic signatures of t</a:t>
            </a:r>
            <a:r>
              <a:rPr lang="en-US" sz="2000" dirty="0" smtClean="0"/>
              <a:t>he </a:t>
            </a:r>
            <a:r>
              <a:rPr lang="en-US" sz="2000" dirty="0"/>
              <a:t>sources and fractionation.</a:t>
            </a:r>
          </a:p>
        </p:txBody>
      </p:sp>
    </p:spTree>
    <p:extLst>
      <p:ext uri="{BB962C8B-B14F-4D97-AF65-F5344CB8AC3E}">
        <p14:creationId xmlns:p14="http://schemas.microsoft.com/office/powerpoint/2010/main" val="117468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245" y="224443"/>
            <a:ext cx="10515600" cy="733245"/>
          </a:xfrm>
        </p:spPr>
        <p:txBody>
          <a:bodyPr/>
          <a:lstStyle/>
          <a:p>
            <a:pPr algn="ctr"/>
            <a:r>
              <a:rPr lang="en-US" b="1" dirty="0" smtClean="0"/>
              <a:t>Measuring Isotopic Ratios</a:t>
            </a:r>
            <a:endParaRPr lang="en-US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221946" y="1612755"/>
            <a:ext cx="40807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Convert the element into a stable gas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Clean/purify the gas from contaminants (online or offline)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Measure the isotopic ratios using Isotope ratio mass spectrometer (IRMS)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67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310" y="0"/>
            <a:ext cx="10515600" cy="733245"/>
          </a:xfrm>
        </p:spPr>
        <p:txBody>
          <a:bodyPr/>
          <a:lstStyle/>
          <a:p>
            <a:pPr algn="ctr"/>
            <a:r>
              <a:rPr lang="en-US" b="1" dirty="0" smtClean="0"/>
              <a:t>Measuring Isotopic Ratios</a:t>
            </a:r>
            <a:endParaRPr lang="en-US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41317" y="950507"/>
            <a:ext cx="5660968" cy="6522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 smtClean="0"/>
              <a:t>Carbon isotope ratio of dissolved organic carbon (DOC)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-     Acidify to pH 2 and spurge to remove inorganic        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carbon/carbonate</a:t>
            </a:r>
          </a:p>
          <a:p>
            <a:pPr>
              <a:buFontTx/>
              <a:buChar char="-"/>
            </a:pPr>
            <a:r>
              <a:rPr lang="en-US" sz="1800" dirty="0" smtClean="0"/>
              <a:t>UV-Oxidize the organic carbon in the water to CO</a:t>
            </a:r>
            <a:r>
              <a:rPr lang="en-US" sz="1800" baseline="-25000" dirty="0" smtClean="0"/>
              <a:t>2</a:t>
            </a:r>
          </a:p>
          <a:p>
            <a:pPr>
              <a:buFontTx/>
              <a:buChar char="-"/>
            </a:pPr>
            <a:r>
              <a:rPr lang="en-US" sz="1800" dirty="0" smtClean="0"/>
              <a:t>Trap and purify the CO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on a vacuum line (trap the </a:t>
            </a:r>
            <a:r>
              <a:rPr lang="en-US" sz="1800" dirty="0"/>
              <a:t>CO</a:t>
            </a:r>
            <a:r>
              <a:rPr lang="en-US" sz="1800" baseline="-25000" dirty="0"/>
              <a:t>2</a:t>
            </a:r>
            <a:r>
              <a:rPr lang="en-US" sz="1800" dirty="0" smtClean="0"/>
              <a:t> with liquid N2 and flush out the </a:t>
            </a:r>
            <a:r>
              <a:rPr lang="en-US" sz="1800" dirty="0" err="1" smtClean="0"/>
              <a:t>incondensables</a:t>
            </a:r>
            <a:r>
              <a:rPr lang="en-US" sz="1800" dirty="0" smtClean="0"/>
              <a:t>)</a:t>
            </a:r>
          </a:p>
          <a:p>
            <a:pPr>
              <a:buFontTx/>
              <a:buChar char="-"/>
            </a:pPr>
            <a:r>
              <a:rPr lang="en-US" sz="1800" dirty="0"/>
              <a:t> CO</a:t>
            </a:r>
            <a:r>
              <a:rPr lang="en-US" sz="1800" baseline="-25000" dirty="0"/>
              <a:t>2</a:t>
            </a:r>
            <a:r>
              <a:rPr lang="en-US" sz="1800" dirty="0" smtClean="0"/>
              <a:t> into IRMS and measure m/z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44 (</a:t>
            </a:r>
            <a:r>
              <a:rPr lang="en-US" sz="1800" baseline="30000" dirty="0" smtClean="0"/>
              <a:t>12</a:t>
            </a:r>
            <a:r>
              <a:rPr lang="en-US" sz="1800" dirty="0" smtClean="0"/>
              <a:t>C-</a:t>
            </a:r>
            <a:r>
              <a:rPr lang="en-US" sz="1800" baseline="30000" dirty="0" smtClean="0"/>
              <a:t>16</a:t>
            </a:r>
            <a:r>
              <a:rPr lang="en-US" sz="1800" dirty="0" smtClean="0"/>
              <a:t>O-</a:t>
            </a:r>
            <a:r>
              <a:rPr lang="en-US" sz="1800" baseline="30000" dirty="0" smtClean="0"/>
              <a:t>16</a:t>
            </a:r>
            <a:r>
              <a:rPr lang="en-US" sz="1800" dirty="0" smtClean="0"/>
              <a:t>O)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45  (</a:t>
            </a:r>
            <a:r>
              <a:rPr lang="en-US" sz="1800" baseline="30000" dirty="0" smtClean="0"/>
              <a:t>12</a:t>
            </a:r>
            <a:r>
              <a:rPr lang="en-US" sz="1800" dirty="0" smtClean="0"/>
              <a:t>C-</a:t>
            </a:r>
            <a:r>
              <a:rPr lang="en-US" sz="1800" baseline="30000" dirty="0" smtClean="0"/>
              <a:t>16</a:t>
            </a:r>
            <a:r>
              <a:rPr lang="en-US" sz="1800" dirty="0" smtClean="0"/>
              <a:t>O-</a:t>
            </a:r>
            <a:r>
              <a:rPr lang="en-US" sz="1800" baseline="30000" dirty="0" smtClean="0"/>
              <a:t>16</a:t>
            </a:r>
            <a:r>
              <a:rPr lang="en-US" sz="1800" dirty="0" smtClean="0"/>
              <a:t>O; </a:t>
            </a:r>
            <a:r>
              <a:rPr lang="en-US" sz="1800" baseline="30000" dirty="0" smtClean="0"/>
              <a:t>12</a:t>
            </a:r>
            <a:r>
              <a:rPr lang="en-US" sz="1800" dirty="0" smtClean="0"/>
              <a:t>C-</a:t>
            </a:r>
            <a:r>
              <a:rPr lang="en-US" sz="1800" baseline="30000" dirty="0" smtClean="0"/>
              <a:t>17</a:t>
            </a:r>
            <a:r>
              <a:rPr lang="en-US" sz="1800" dirty="0" smtClean="0"/>
              <a:t>O-</a:t>
            </a:r>
            <a:r>
              <a:rPr lang="en-US" sz="1800" baseline="30000" dirty="0" smtClean="0"/>
              <a:t>16</a:t>
            </a:r>
            <a:r>
              <a:rPr lang="en-US" sz="1800" dirty="0" smtClean="0"/>
              <a:t>O ; </a:t>
            </a:r>
            <a:r>
              <a:rPr lang="en-US" sz="1800" baseline="30000" dirty="0" smtClean="0"/>
              <a:t>12</a:t>
            </a:r>
            <a:r>
              <a:rPr lang="en-US" sz="1800" dirty="0" smtClean="0"/>
              <a:t>C-</a:t>
            </a:r>
            <a:r>
              <a:rPr lang="en-US" sz="1800" baseline="30000" dirty="0" smtClean="0"/>
              <a:t>16</a:t>
            </a:r>
            <a:r>
              <a:rPr lang="en-US" sz="1800" dirty="0" smtClean="0"/>
              <a:t>O-</a:t>
            </a:r>
            <a:r>
              <a:rPr lang="en-US" sz="1800" baseline="30000" dirty="0" smtClean="0"/>
              <a:t>17</a:t>
            </a:r>
            <a:r>
              <a:rPr lang="en-US" sz="1800" dirty="0" smtClean="0"/>
              <a:t>O)</a:t>
            </a:r>
          </a:p>
          <a:p>
            <a:pPr marL="0" indent="0">
              <a:buNone/>
            </a:pPr>
            <a:r>
              <a:rPr lang="en-US" sz="1800" dirty="0" smtClean="0"/>
              <a:t>      46 (</a:t>
            </a:r>
            <a:r>
              <a:rPr lang="en-US" sz="1800" baseline="30000" dirty="0" smtClean="0"/>
              <a:t>12</a:t>
            </a:r>
            <a:r>
              <a:rPr lang="en-US" sz="1800" dirty="0" smtClean="0"/>
              <a:t>C-</a:t>
            </a:r>
            <a:r>
              <a:rPr lang="en-US" sz="1800" baseline="30000" dirty="0" smtClean="0"/>
              <a:t>18</a:t>
            </a:r>
            <a:r>
              <a:rPr lang="en-US" sz="1800" dirty="0" smtClean="0"/>
              <a:t>O-</a:t>
            </a:r>
            <a:r>
              <a:rPr lang="en-US" sz="1800" baseline="30000" dirty="0" smtClean="0"/>
              <a:t>16</a:t>
            </a:r>
            <a:r>
              <a:rPr lang="en-US" sz="1800" dirty="0" smtClean="0"/>
              <a:t>O; </a:t>
            </a:r>
            <a:r>
              <a:rPr lang="en-US" sz="1800" baseline="30000" dirty="0" smtClean="0"/>
              <a:t>12</a:t>
            </a:r>
            <a:r>
              <a:rPr lang="en-US" sz="1800" dirty="0" smtClean="0"/>
              <a:t>C-</a:t>
            </a:r>
            <a:r>
              <a:rPr lang="en-US" sz="1800" baseline="30000" dirty="0" smtClean="0"/>
              <a:t>16</a:t>
            </a:r>
            <a:r>
              <a:rPr lang="en-US" sz="1800" dirty="0" smtClean="0"/>
              <a:t>O-</a:t>
            </a:r>
            <a:r>
              <a:rPr lang="en-US" sz="1800" baseline="30000" dirty="0" smtClean="0"/>
              <a:t>18</a:t>
            </a:r>
            <a:r>
              <a:rPr lang="en-US" sz="1800" dirty="0" smtClean="0"/>
              <a:t>O)</a:t>
            </a:r>
          </a:p>
          <a:p>
            <a:pPr marL="0" indent="0">
              <a:buNone/>
            </a:pPr>
            <a:r>
              <a:rPr lang="en-US" sz="1800" b="1" dirty="0" smtClean="0"/>
              <a:t>Carbon isotope ratio of carbonate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CaCO3 + acid = CO</a:t>
            </a:r>
            <a:r>
              <a:rPr lang="en-US" sz="1800" baseline="-25000" dirty="0" smtClean="0"/>
              <a:t>2</a:t>
            </a:r>
          </a:p>
          <a:p>
            <a:pPr marL="0" indent="0">
              <a:buNone/>
            </a:pPr>
            <a:r>
              <a:rPr lang="en-US" sz="1800" baseline="-25000" dirty="0"/>
              <a:t> </a:t>
            </a:r>
            <a:r>
              <a:rPr lang="en-US" sz="1800" baseline="-25000" dirty="0" smtClean="0"/>
              <a:t>  </a:t>
            </a:r>
            <a:r>
              <a:rPr lang="en-US" sz="1800" dirty="0" smtClean="0"/>
              <a:t>CO</a:t>
            </a:r>
            <a:r>
              <a:rPr lang="en-US" sz="1800" baseline="-25000" dirty="0" smtClean="0"/>
              <a:t>2 </a:t>
            </a:r>
            <a:r>
              <a:rPr lang="en-US" sz="1800" dirty="0" smtClean="0"/>
              <a:t> into IRMS and measure m/z</a:t>
            </a:r>
          </a:p>
          <a:p>
            <a:pPr marL="0" indent="0">
              <a:buNone/>
            </a:pPr>
            <a:r>
              <a:rPr lang="en-US" sz="1800" dirty="0" smtClean="0"/>
              <a:t>  44 </a:t>
            </a:r>
            <a:r>
              <a:rPr lang="en-US" sz="1800" dirty="0"/>
              <a:t>(</a:t>
            </a:r>
            <a:r>
              <a:rPr lang="en-US" sz="1800" baseline="30000" dirty="0"/>
              <a:t>12</a:t>
            </a:r>
            <a:r>
              <a:rPr lang="en-US" sz="1800" dirty="0"/>
              <a:t>C-</a:t>
            </a:r>
            <a:r>
              <a:rPr lang="en-US" sz="1800" baseline="30000" dirty="0"/>
              <a:t>16</a:t>
            </a:r>
            <a:r>
              <a:rPr lang="en-US" sz="1800" dirty="0"/>
              <a:t>O-</a:t>
            </a:r>
            <a:r>
              <a:rPr lang="en-US" sz="1800" baseline="30000" dirty="0"/>
              <a:t>16</a:t>
            </a:r>
            <a:r>
              <a:rPr lang="en-US" sz="1800" dirty="0"/>
              <a:t>O)</a:t>
            </a:r>
          </a:p>
          <a:p>
            <a:pPr marL="0" indent="0">
              <a:buNone/>
            </a:pPr>
            <a:r>
              <a:rPr lang="en-US" sz="1800" dirty="0"/>
              <a:t>  </a:t>
            </a:r>
            <a:r>
              <a:rPr lang="en-US" sz="1800" dirty="0" smtClean="0"/>
              <a:t>45  </a:t>
            </a:r>
            <a:r>
              <a:rPr lang="en-US" sz="1800" dirty="0"/>
              <a:t>(</a:t>
            </a:r>
            <a:r>
              <a:rPr lang="en-US" sz="1800" baseline="30000" dirty="0"/>
              <a:t>12</a:t>
            </a:r>
            <a:r>
              <a:rPr lang="en-US" sz="1800" dirty="0"/>
              <a:t>C-</a:t>
            </a:r>
            <a:r>
              <a:rPr lang="en-US" sz="1800" baseline="30000" dirty="0"/>
              <a:t>16</a:t>
            </a:r>
            <a:r>
              <a:rPr lang="en-US" sz="1800" dirty="0"/>
              <a:t>O-</a:t>
            </a:r>
            <a:r>
              <a:rPr lang="en-US" sz="1800" baseline="30000" dirty="0"/>
              <a:t>16</a:t>
            </a:r>
            <a:r>
              <a:rPr lang="en-US" sz="1800" dirty="0"/>
              <a:t>O; </a:t>
            </a:r>
            <a:r>
              <a:rPr lang="en-US" sz="1800" baseline="30000" dirty="0"/>
              <a:t>12</a:t>
            </a:r>
            <a:r>
              <a:rPr lang="en-US" sz="1800" dirty="0"/>
              <a:t>C-</a:t>
            </a:r>
            <a:r>
              <a:rPr lang="en-US" sz="1800" baseline="30000" dirty="0"/>
              <a:t>17</a:t>
            </a:r>
            <a:r>
              <a:rPr lang="en-US" sz="1800" dirty="0"/>
              <a:t>O-</a:t>
            </a:r>
            <a:r>
              <a:rPr lang="en-US" sz="1800" baseline="30000" dirty="0"/>
              <a:t>16</a:t>
            </a:r>
            <a:r>
              <a:rPr lang="en-US" sz="1800" dirty="0"/>
              <a:t>O ; </a:t>
            </a:r>
            <a:r>
              <a:rPr lang="en-US" sz="1800" baseline="30000" dirty="0"/>
              <a:t>12</a:t>
            </a:r>
            <a:r>
              <a:rPr lang="en-US" sz="1800" dirty="0"/>
              <a:t>C-</a:t>
            </a:r>
            <a:r>
              <a:rPr lang="en-US" sz="1800" baseline="30000" dirty="0"/>
              <a:t>16</a:t>
            </a:r>
            <a:r>
              <a:rPr lang="en-US" sz="1800" dirty="0"/>
              <a:t>O-</a:t>
            </a:r>
            <a:r>
              <a:rPr lang="en-US" sz="1800" baseline="30000" dirty="0"/>
              <a:t>17</a:t>
            </a:r>
            <a:r>
              <a:rPr lang="en-US" sz="1800" dirty="0"/>
              <a:t>O)</a:t>
            </a:r>
          </a:p>
          <a:p>
            <a:pPr marL="0" indent="0">
              <a:buNone/>
            </a:pPr>
            <a:r>
              <a:rPr lang="en-US" sz="1800" dirty="0"/>
              <a:t>  </a:t>
            </a:r>
            <a:r>
              <a:rPr lang="en-US" sz="1800" dirty="0" smtClean="0"/>
              <a:t>46 </a:t>
            </a:r>
            <a:r>
              <a:rPr lang="en-US" sz="1800" dirty="0"/>
              <a:t>(</a:t>
            </a:r>
            <a:r>
              <a:rPr lang="en-US" sz="1800" baseline="30000" dirty="0"/>
              <a:t>12</a:t>
            </a:r>
            <a:r>
              <a:rPr lang="en-US" sz="1800" dirty="0"/>
              <a:t>C-</a:t>
            </a:r>
            <a:r>
              <a:rPr lang="en-US" sz="1800" baseline="30000" dirty="0"/>
              <a:t>18</a:t>
            </a:r>
            <a:r>
              <a:rPr lang="en-US" sz="1800" dirty="0"/>
              <a:t>O-</a:t>
            </a:r>
            <a:r>
              <a:rPr lang="en-US" sz="1800" baseline="30000" dirty="0"/>
              <a:t>16</a:t>
            </a:r>
            <a:r>
              <a:rPr lang="en-US" sz="1800" dirty="0"/>
              <a:t>O; </a:t>
            </a:r>
            <a:r>
              <a:rPr lang="en-US" sz="1800" baseline="30000" dirty="0"/>
              <a:t>12</a:t>
            </a:r>
            <a:r>
              <a:rPr lang="en-US" sz="1800" dirty="0"/>
              <a:t>C-</a:t>
            </a:r>
            <a:r>
              <a:rPr lang="en-US" sz="1800" baseline="30000" dirty="0"/>
              <a:t>16</a:t>
            </a:r>
            <a:r>
              <a:rPr lang="en-US" sz="1800" dirty="0"/>
              <a:t>O-</a:t>
            </a:r>
            <a:r>
              <a:rPr lang="en-US" sz="1800" baseline="30000" dirty="0"/>
              <a:t>18</a:t>
            </a:r>
            <a:r>
              <a:rPr lang="en-US" sz="1800" dirty="0"/>
              <a:t>O</a:t>
            </a:r>
            <a:r>
              <a:rPr lang="en-US" sz="1800" dirty="0" smtClean="0"/>
              <a:t>)</a:t>
            </a:r>
            <a:endParaRPr lang="en-US" sz="1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92982" y="986532"/>
            <a:ext cx="5763492" cy="66306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 smtClean="0"/>
              <a:t>Simultaneous measurement of carbon and nitrogen Isotopic ratio of particulate organic matter (POM)/zooplankton/fish muscle</a:t>
            </a:r>
          </a:p>
          <a:p>
            <a:pPr marL="0" indent="0">
              <a:buNone/>
            </a:pPr>
            <a:endParaRPr lang="en-US" sz="1800" b="1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Flash combust material at 1200 </a:t>
            </a:r>
            <a:r>
              <a:rPr lang="en-US" sz="1800" baseline="30000" dirty="0" err="1" smtClean="0"/>
              <a:t>o</a:t>
            </a:r>
            <a:r>
              <a:rPr lang="en-US" sz="1800" dirty="0" err="1" smtClean="0"/>
              <a:t>C</a:t>
            </a:r>
            <a:r>
              <a:rPr lang="en-US" sz="1800" dirty="0" smtClean="0"/>
              <a:t> to CO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and NO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Split the gas stream</a:t>
            </a:r>
          </a:p>
          <a:p>
            <a:pPr marL="0" indent="0">
              <a:buNone/>
            </a:pPr>
            <a:r>
              <a:rPr lang="en-US" sz="1800" dirty="0" smtClean="0"/>
              <a:t>One stream into a packed oxidation column to ensure complete oxidation to CO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and into IRMS</a:t>
            </a:r>
          </a:p>
          <a:p>
            <a:pPr marL="0" indent="0">
              <a:buNone/>
            </a:pPr>
            <a:r>
              <a:rPr lang="en-US" sz="1800" dirty="0" smtClean="0"/>
              <a:t>        </a:t>
            </a:r>
            <a:r>
              <a:rPr lang="en-US" sz="1800" dirty="0"/>
              <a:t>44 (</a:t>
            </a:r>
            <a:r>
              <a:rPr lang="en-US" sz="1800" baseline="30000" dirty="0"/>
              <a:t>12</a:t>
            </a:r>
            <a:r>
              <a:rPr lang="en-US" sz="1800" dirty="0"/>
              <a:t>C-</a:t>
            </a:r>
            <a:r>
              <a:rPr lang="en-US" sz="1800" baseline="30000" dirty="0"/>
              <a:t>16</a:t>
            </a:r>
            <a:r>
              <a:rPr lang="en-US" sz="1800" dirty="0"/>
              <a:t>O-</a:t>
            </a:r>
            <a:r>
              <a:rPr lang="en-US" sz="1800" baseline="30000" dirty="0"/>
              <a:t>16</a:t>
            </a:r>
            <a:r>
              <a:rPr lang="en-US" sz="1800" dirty="0"/>
              <a:t>O)</a:t>
            </a:r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en-US" sz="1800" dirty="0" smtClean="0"/>
              <a:t>    </a:t>
            </a:r>
            <a:r>
              <a:rPr lang="en-US" sz="1800" dirty="0"/>
              <a:t>45  (</a:t>
            </a:r>
            <a:r>
              <a:rPr lang="en-US" sz="1800" baseline="30000" dirty="0"/>
              <a:t>12</a:t>
            </a:r>
            <a:r>
              <a:rPr lang="en-US" sz="1800" dirty="0"/>
              <a:t>C-</a:t>
            </a:r>
            <a:r>
              <a:rPr lang="en-US" sz="1800" baseline="30000" dirty="0"/>
              <a:t>16</a:t>
            </a:r>
            <a:r>
              <a:rPr lang="en-US" sz="1800" dirty="0"/>
              <a:t>O-</a:t>
            </a:r>
            <a:r>
              <a:rPr lang="en-US" sz="1800" baseline="30000" dirty="0"/>
              <a:t>16</a:t>
            </a:r>
            <a:r>
              <a:rPr lang="en-US" sz="1800" dirty="0"/>
              <a:t>O; </a:t>
            </a:r>
            <a:r>
              <a:rPr lang="en-US" sz="1800" baseline="30000" dirty="0"/>
              <a:t>12</a:t>
            </a:r>
            <a:r>
              <a:rPr lang="en-US" sz="1800" dirty="0"/>
              <a:t>C-</a:t>
            </a:r>
            <a:r>
              <a:rPr lang="en-US" sz="1800" baseline="30000" dirty="0"/>
              <a:t>17</a:t>
            </a:r>
            <a:r>
              <a:rPr lang="en-US" sz="1800" dirty="0"/>
              <a:t>O-</a:t>
            </a:r>
            <a:r>
              <a:rPr lang="en-US" sz="1800" baseline="30000" dirty="0"/>
              <a:t>16</a:t>
            </a:r>
            <a:r>
              <a:rPr lang="en-US" sz="1800" dirty="0"/>
              <a:t>O ; </a:t>
            </a:r>
            <a:r>
              <a:rPr lang="en-US" sz="1800" baseline="30000" dirty="0" smtClean="0"/>
              <a:t>12</a:t>
            </a:r>
            <a:r>
              <a:rPr lang="en-US" sz="1800" dirty="0" smtClean="0"/>
              <a:t>C-</a:t>
            </a:r>
            <a:r>
              <a:rPr lang="en-US" sz="1800" baseline="30000" dirty="0" smtClean="0"/>
              <a:t>16</a:t>
            </a:r>
            <a:r>
              <a:rPr lang="en-US" sz="1800" dirty="0" smtClean="0"/>
              <a:t>O-</a:t>
            </a:r>
            <a:r>
              <a:rPr lang="en-US" sz="1800" baseline="30000" dirty="0" smtClean="0"/>
              <a:t>17</a:t>
            </a:r>
            <a:r>
              <a:rPr lang="en-US" sz="1800" dirty="0" smtClean="0"/>
              <a:t>O)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Other split into a reduction column to reduce the NO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to N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and into the IRMS</a:t>
            </a:r>
          </a:p>
          <a:p>
            <a:pPr marL="0" indent="0">
              <a:buNone/>
            </a:pPr>
            <a:r>
              <a:rPr lang="en-US" sz="1800" dirty="0" smtClean="0"/>
              <a:t>              28 (</a:t>
            </a:r>
            <a:r>
              <a:rPr lang="en-US" sz="1800" baseline="30000" dirty="0" smtClean="0"/>
              <a:t>14</a:t>
            </a:r>
            <a:r>
              <a:rPr lang="en-US" sz="1800" dirty="0" smtClean="0"/>
              <a:t>N-</a:t>
            </a:r>
            <a:r>
              <a:rPr lang="en-US" sz="1800" baseline="30000" dirty="0" smtClean="0"/>
              <a:t>14</a:t>
            </a:r>
            <a:r>
              <a:rPr lang="en-US" sz="1800" dirty="0" smtClean="0"/>
              <a:t>N)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   29 (</a:t>
            </a:r>
            <a:r>
              <a:rPr lang="en-US" sz="1800" baseline="30000" dirty="0" smtClean="0"/>
              <a:t>15</a:t>
            </a:r>
            <a:r>
              <a:rPr lang="en-US" sz="1800" dirty="0" smtClean="0"/>
              <a:t>N-</a:t>
            </a:r>
            <a:r>
              <a:rPr lang="en-US" sz="1800" baseline="30000" dirty="0" smtClean="0"/>
              <a:t>14</a:t>
            </a:r>
            <a:r>
              <a:rPr lang="en-US" sz="1800" dirty="0" smtClean="0"/>
              <a:t>N)</a:t>
            </a: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203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073" y="0"/>
            <a:ext cx="10515600" cy="1325563"/>
          </a:xfrm>
        </p:spPr>
        <p:txBody>
          <a:bodyPr/>
          <a:lstStyle/>
          <a:p>
            <a:r>
              <a:rPr lang="en-US" b="1" dirty="0" smtClean="0"/>
              <a:t>Isotope ratio mass spectrometer (IRMS)</a:t>
            </a:r>
            <a:endParaRPr lang="en-US" b="1" dirty="0"/>
          </a:p>
        </p:txBody>
      </p:sp>
      <p:pic>
        <p:nvPicPr>
          <p:cNvPr id="1028" name="Picture 4" descr="Image result for photo of isotope ratio mass spectrome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391" y="1717907"/>
            <a:ext cx="4593715" cy="339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figures.boundless-cdn.com/10242/large/ss-spectrometer-schematic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67" y="1360684"/>
            <a:ext cx="5270269" cy="522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04604" y="6604084"/>
            <a:ext cx="17732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Source: www.boundless.com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27761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245" y="224443"/>
            <a:ext cx="10515600" cy="733245"/>
          </a:xfrm>
        </p:spPr>
        <p:txBody>
          <a:bodyPr/>
          <a:lstStyle/>
          <a:p>
            <a:pPr algn="ctr"/>
            <a:r>
              <a:rPr lang="en-US" b="1" dirty="0"/>
              <a:t>Isotopic fractionation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28868" y="1338434"/>
            <a:ext cx="5946994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US" sz="11200" dirty="0" smtClean="0"/>
              <a:t>Kinetic isotope fractionation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6200" dirty="0" smtClean="0"/>
              <a:t>The reaction </a:t>
            </a:r>
            <a:r>
              <a:rPr lang="en-US" sz="6200" dirty="0"/>
              <a:t>and transport rates </a:t>
            </a:r>
            <a:r>
              <a:rPr lang="en-US" sz="6200" dirty="0" smtClean="0"/>
              <a:t>of one isotope is faster than the other</a:t>
            </a:r>
          </a:p>
          <a:p>
            <a:pPr marL="0" indent="0">
              <a:buNone/>
            </a:pPr>
            <a:endParaRPr lang="en-US" sz="6200" dirty="0"/>
          </a:p>
          <a:p>
            <a:pPr marL="0" indent="0">
              <a:buNone/>
            </a:pPr>
            <a:endParaRPr lang="en-US" sz="6200" i="1" dirty="0"/>
          </a:p>
          <a:p>
            <a:pPr marL="0" indent="0">
              <a:buNone/>
            </a:pPr>
            <a:r>
              <a:rPr lang="en-US" sz="6200" dirty="0" smtClean="0"/>
              <a:t>Could be caused by chemical, biological or physical processes</a:t>
            </a:r>
            <a:endParaRPr lang="en-US" sz="6200" dirty="0"/>
          </a:p>
          <a:p>
            <a:pPr marL="0" indent="0">
              <a:buNone/>
            </a:pPr>
            <a:endParaRPr lang="en-US" sz="6200" dirty="0" smtClean="0"/>
          </a:p>
          <a:p>
            <a:pPr marL="0" indent="0">
              <a:buNone/>
            </a:pPr>
            <a:endParaRPr lang="en-US" sz="6200" dirty="0" smtClean="0"/>
          </a:p>
          <a:p>
            <a:pPr marL="0" indent="0">
              <a:buNone/>
            </a:pPr>
            <a:r>
              <a:rPr lang="en-US" sz="6200" dirty="0" err="1" smtClean="0"/>
              <a:t>Eg</a:t>
            </a:r>
            <a:r>
              <a:rPr lang="en-US" sz="6200" dirty="0" smtClean="0"/>
              <a:t>. 1   Photosynthesis</a:t>
            </a:r>
            <a:endParaRPr lang="en-US" sz="6200" dirty="0"/>
          </a:p>
          <a:p>
            <a:pPr marL="0" indent="0">
              <a:buNone/>
            </a:pPr>
            <a:r>
              <a:rPr lang="en-US" sz="6200" dirty="0" smtClean="0">
                <a:cs typeface="Times New Roman" panose="02020603050405020304" pitchFamily="18" charset="0"/>
              </a:rPr>
              <a:t>CO</a:t>
            </a:r>
            <a:r>
              <a:rPr lang="en-US" sz="6200" baseline="-25000" dirty="0" smtClean="0">
                <a:cs typeface="Times New Roman" panose="02020603050405020304" pitchFamily="18" charset="0"/>
              </a:rPr>
              <a:t>2</a:t>
            </a:r>
            <a:r>
              <a:rPr lang="en-US" sz="6200" dirty="0" smtClean="0">
                <a:cs typeface="Times New Roman" panose="02020603050405020304" pitchFamily="18" charset="0"/>
              </a:rPr>
              <a:t> (</a:t>
            </a:r>
            <a:r>
              <a:rPr lang="el-GR" sz="6200" dirty="0">
                <a:cs typeface="Times New Roman" panose="02020603050405020304" pitchFamily="18" charset="0"/>
              </a:rPr>
              <a:t>δ</a:t>
            </a:r>
            <a:r>
              <a:rPr lang="en-US" sz="6200" baseline="30000" dirty="0" smtClean="0">
                <a:cs typeface="Times New Roman" panose="02020603050405020304" pitchFamily="18" charset="0"/>
              </a:rPr>
              <a:t>13</a:t>
            </a:r>
            <a:r>
              <a:rPr lang="en-US" sz="6200" dirty="0" smtClean="0">
                <a:cs typeface="Times New Roman" panose="02020603050405020304" pitchFamily="18" charset="0"/>
              </a:rPr>
              <a:t>C = -8‰) to </a:t>
            </a:r>
            <a:r>
              <a:rPr lang="en-US" sz="6200" dirty="0">
                <a:cs typeface="Times New Roman" panose="02020603050405020304" pitchFamily="18" charset="0"/>
              </a:rPr>
              <a:t>o</a:t>
            </a:r>
            <a:r>
              <a:rPr lang="en-US" sz="6200" dirty="0" smtClean="0">
                <a:cs typeface="Times New Roman" panose="02020603050405020304" pitchFamily="18" charset="0"/>
              </a:rPr>
              <a:t>rganic carbon (</a:t>
            </a:r>
            <a:r>
              <a:rPr lang="el-GR" sz="6200" dirty="0">
                <a:cs typeface="Times New Roman" panose="02020603050405020304" pitchFamily="18" charset="0"/>
              </a:rPr>
              <a:t>δ</a:t>
            </a:r>
            <a:r>
              <a:rPr lang="en-US" sz="6200" baseline="30000" dirty="0">
                <a:cs typeface="Times New Roman" panose="02020603050405020304" pitchFamily="18" charset="0"/>
              </a:rPr>
              <a:t>13</a:t>
            </a:r>
            <a:r>
              <a:rPr lang="en-US" sz="6200" dirty="0">
                <a:cs typeface="Times New Roman" panose="02020603050405020304" pitchFamily="18" charset="0"/>
              </a:rPr>
              <a:t>C = </a:t>
            </a:r>
            <a:r>
              <a:rPr lang="en-US" sz="6200" dirty="0" smtClean="0">
                <a:cs typeface="Times New Roman" panose="02020603050405020304" pitchFamily="18" charset="0"/>
              </a:rPr>
              <a:t>-28‰) </a:t>
            </a:r>
          </a:p>
          <a:p>
            <a:pPr marL="0" indent="0">
              <a:buNone/>
            </a:pPr>
            <a:endParaRPr lang="en-US" sz="6200" dirty="0">
              <a:cs typeface="Times New Roman" panose="02020603050405020304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718833" y="1216513"/>
            <a:ext cx="5473167" cy="5450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smtClean="0"/>
              <a:t>2. Equilibrium </a:t>
            </a:r>
            <a:r>
              <a:rPr lang="en-US" sz="3600" dirty="0"/>
              <a:t>isotope </a:t>
            </a:r>
            <a:r>
              <a:rPr lang="en-US" sz="3600" dirty="0" smtClean="0"/>
              <a:t>fractionation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800" dirty="0"/>
              <a:t>R</a:t>
            </a:r>
            <a:r>
              <a:rPr lang="en-US" sz="1800" dirty="0" smtClean="0"/>
              <a:t>eaction in which a single atom is exchanged between two species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Distribution is determined by thermodynamics rather than kinetics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 err="1" smtClean="0"/>
              <a:t>Eg</a:t>
            </a:r>
            <a:r>
              <a:rPr lang="en-US" sz="2000" dirty="0" smtClean="0"/>
              <a:t>.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268" y="5008418"/>
            <a:ext cx="4061403" cy="94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3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1792</TotalTime>
  <Words>1012</Words>
  <Application>Microsoft Office PowerPoint</Application>
  <PresentationFormat>Widescreen</PresentationFormat>
  <Paragraphs>148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1_Office Theme</vt:lpstr>
      <vt:lpstr> Biogeochemistry I Introduction to Isotopes</vt:lpstr>
      <vt:lpstr>Biogeochemistry I: Isotope biogeochemistry </vt:lpstr>
      <vt:lpstr>What are Isotopes:</vt:lpstr>
      <vt:lpstr>Types of Isotopes:</vt:lpstr>
      <vt:lpstr>Common Light Element Stable Isotopes</vt:lpstr>
      <vt:lpstr>Expressing Isotopic compositions</vt:lpstr>
      <vt:lpstr>Delta notation</vt:lpstr>
      <vt:lpstr>Isotopic-mass balance calculations</vt:lpstr>
      <vt:lpstr>Isotopic-mass balance calculations</vt:lpstr>
      <vt:lpstr>Stable Isotope mixing models</vt:lpstr>
      <vt:lpstr>Measuring Isotopic Ratios</vt:lpstr>
      <vt:lpstr>Measuring Isotopic Ratios</vt:lpstr>
      <vt:lpstr>Isotope ratio mass spectrometer (IRMS)</vt:lpstr>
      <vt:lpstr>Isotopic fractionation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Isotope and orga</dc:title>
  <dc:creator>pzigah</dc:creator>
  <cp:lastModifiedBy>pzigah</cp:lastModifiedBy>
  <cp:revision>70</cp:revision>
  <dcterms:created xsi:type="dcterms:W3CDTF">2016-07-31T21:23:07Z</dcterms:created>
  <dcterms:modified xsi:type="dcterms:W3CDTF">2016-08-15T01:15:12Z</dcterms:modified>
</cp:coreProperties>
</file>