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7" r:id="rId4"/>
    <p:sldMasterId id="2147483710" r:id="rId5"/>
  </p:sldMasterIdLst>
  <p:notesMasterIdLst>
    <p:notesMasterId r:id="rId17"/>
  </p:notesMasterIdLst>
  <p:handoutMasterIdLst>
    <p:handoutMasterId r:id="rId18"/>
  </p:handoutMasterIdLst>
  <p:sldIdLst>
    <p:sldId id="264" r:id="rId6"/>
    <p:sldId id="316" r:id="rId7"/>
    <p:sldId id="321" r:id="rId8"/>
    <p:sldId id="315" r:id="rId9"/>
    <p:sldId id="322" r:id="rId10"/>
    <p:sldId id="323" r:id="rId11"/>
    <p:sldId id="325" r:id="rId12"/>
    <p:sldId id="327" r:id="rId13"/>
    <p:sldId id="329" r:id="rId14"/>
    <p:sldId id="331" r:id="rId15"/>
    <p:sldId id="332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6" autoAdjust="0"/>
    <p:restoredTop sz="94709" autoAdjust="0"/>
  </p:normalViewPr>
  <p:slideViewPr>
    <p:cSldViewPr>
      <p:cViewPr varScale="1">
        <p:scale>
          <a:sx n="92" d="100"/>
          <a:sy n="92" d="100"/>
        </p:scale>
        <p:origin x="111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0F415C7-177A-4555-84BF-637B067AD2E4}" type="datetimeFigureOut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IAGLR 2009, Toledo, OH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77D6EA-81AB-4A41-BBB8-71A6338B6C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863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2FF88A-1161-4E2D-B5D3-8C0D97B9517A}" type="datetimeFigureOut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IAGLR 2009, Toledo, OH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5B45CBA-DD85-47AB-BACB-AC6F5FBBF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546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7680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2117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95462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A30D-A372-4BD5-BF20-2B6C41883D87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F2D4D-479D-4E50-A04F-CB81604EA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A7A4D-70CE-40BD-957C-035C83E07816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79879-0DAB-4BCE-BD23-A3CDDFEAB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EFCDC-F91A-4A0C-A917-EDE6E9F76E45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CA57A-7C26-433C-92AD-F5154D3F6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AB2C8-B085-4382-A17C-7BEA85B3D022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C74A2-962D-41E2-AABA-7222653A7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EAA3F-39EE-4D94-A5A8-C423CF0791E9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EB841-CBA2-45A2-8930-0C63DE572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73C0F-6AA4-4C2D-A788-36E528AD17B2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61413-4FA1-4E2F-8AD9-09743D81A2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FA1C3-9752-4F76-BDE7-DDB4BEACA056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9875-3D8B-4021-8C04-A2AACEF1F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54515-3DC7-489D-8687-3C58F25AF6B8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5D2D0-B055-4365-B1D9-E500CFFA5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7EEE9-9B7D-4952-AD88-585792F79E37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55165-B89B-483C-9EB5-15A3BD2F9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7A6E9-9334-4DD8-8DC3-3E6A709CF3B4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13DB6-CE77-481E-B8A3-7136421C9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121BF-77C3-405B-B949-BAA5CE1CE5A5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70C8D-E320-4FC1-AB04-8B02BFF81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889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255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18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27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283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89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395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4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26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179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387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EEFE26-7168-45A2-9E38-F9525A8F6E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501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52C57-FB93-43F3-B78B-12C7154C69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21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6BB43C-3968-470B-ADCA-B3CE27E9D1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9306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B156B-49A3-4EDD-B4A6-886FD117F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5288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9EA01-3626-4152-8B14-1836CD236D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941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B3643-02EF-4FD9-8FEA-89C51944D5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6489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71485-962A-461A-B879-CE91B0F959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8852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76EFB0-EE51-4577-BFF1-7C74FBB80B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79048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E47CA-AF6C-47BE-AB37-06C84A4630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68014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A200E-CD47-43D8-98C8-1DA857BC35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189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F211EB-0B29-4C1A-929F-51A46CDB18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414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997E0A-8854-4EB3-94E9-308289E3B3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688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4F45F5-B012-4659-AAB2-5C4EDC2FE6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6492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813EB-8496-480D-985E-2D9C568C4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3026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58D9BB-8FC2-4F6F-9DD0-524B6064F8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0531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32E2DD-E4CD-4138-9258-FD040F681B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5482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AD2B4-7C43-4FFD-9B6F-3DB6C99A69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13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B772B4-EAF5-4CB6-9582-738E04652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0244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08D212-92A1-416D-96DF-D662D8371E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6488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E57BF1-C697-4089-8BEE-2A8D8D5D5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437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FADE1-E240-4120-968A-268E0555FD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65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7C95D-67B1-4D67-9840-A067EE2EE7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3783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82BBB-4159-4867-845E-F1F698308F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23123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8DC18-4AAE-4B68-A371-E06E041E24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6279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D31FC8-7E15-4DD4-AAB9-C716065AA9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7086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E549B1-A854-49E8-B307-FF22330236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62770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13859-452F-46CA-AF30-5A691329EE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7585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5D4259-76E9-41D4-986E-74B1ADA61F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98569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6347AC-AC36-4290-8D2E-1F4615DD2B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6186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D361A-DE2A-4477-988D-7A6258BA5C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8306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02E0DE-0032-4520-8644-2EAA369A03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604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BBF30-474D-49C2-BB12-2AE582B2E8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525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2A1493-3F1F-43E3-AAE8-D998E1EF9E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4879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E3DC25-A6E0-40F5-BD38-D53F69817D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200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D0368-786E-467D-BF05-A52AB35101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1422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0AB78D-A418-489B-B2B2-01E8EC77E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42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AD4510-40A0-4840-B022-5943D6DADEB1}" type="datetime1">
              <a:rPr lang="en-US"/>
              <a:pPr>
                <a:defRPr/>
              </a:pPr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IAGLR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BF0878-8D8B-4049-A355-7BEEF4DE8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28E6B43-2DF4-4D86-A312-19B79FDC135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8/14/2016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C113803-7EDD-4BB5-B9E6-13C9BED266F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12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3CF0DACA-492C-4F0A-A405-1C18C0AA6066}" type="slidenum">
              <a:rPr lang="en-US" altLang="en-US" smtClean="0">
                <a:latin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8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3A991F9F-8E3F-4236-8AD9-5B7A63A467BF}" type="slidenum">
              <a:rPr lang="en-US" altLang="en-US" smtClean="0">
                <a:latin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05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59C9F33E-6222-4223-8004-5E55DDDA6342}" type="slidenum">
              <a:rPr lang="en-US" altLang="en-US" smtClean="0">
                <a:latin typeface="Arial" panose="020B0604020202020204" pitchFamily="34" charset="0"/>
              </a:rPr>
              <a:pPr/>
              <a:t>‹#›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39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0" y="685800"/>
            <a:ext cx="9144000" cy="18510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Biogeochemistry II</a:t>
            </a:r>
            <a:br>
              <a:rPr lang="en-US" sz="3600" dirty="0" smtClean="0"/>
            </a:br>
            <a:r>
              <a:rPr lang="en-US" sz="3600" dirty="0" smtClean="0"/>
              <a:t>Introduction to biomarkers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048000"/>
            <a:ext cx="8305800" cy="1905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smtClean="0"/>
              <a:t>Prosper Zigah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700" dirty="0" smtClean="0"/>
              <a:t>Woods Hole Oceanographic Institution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700" dirty="0" smtClean="0"/>
              <a:t>pzigah@whoi.edu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291ED7-A1A6-4C87-84E8-4AEB12F339C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0" y="1066800"/>
            <a:ext cx="8942388" cy="5638801"/>
            <a:chOff x="0" y="381000"/>
            <a:chExt cx="8942388" cy="6324601"/>
          </a:xfrm>
        </p:grpSpPr>
        <p:grpSp>
          <p:nvGrpSpPr>
            <p:cNvPr id="55" name="Group 54"/>
            <p:cNvGrpSpPr/>
            <p:nvPr/>
          </p:nvGrpSpPr>
          <p:grpSpPr>
            <a:xfrm>
              <a:off x="0" y="381000"/>
              <a:ext cx="8942388" cy="6324601"/>
              <a:chOff x="0" y="381000"/>
              <a:chExt cx="8942388" cy="6324601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0" y="381000"/>
                <a:ext cx="8942388" cy="6324601"/>
                <a:chOff x="0" y="1447800"/>
                <a:chExt cx="8942388" cy="5687173"/>
              </a:xfrm>
            </p:grpSpPr>
            <p:cxnSp>
              <p:nvCxnSpPr>
                <p:cNvPr id="4" name="AutoShape 14"/>
                <p:cNvCxnSpPr>
                  <a:cxnSpLocks noChangeShapeType="1"/>
                  <a:stCxn id="36" idx="2"/>
                </p:cNvCxnSpPr>
                <p:nvPr/>
              </p:nvCxnSpPr>
              <p:spPr bwMode="auto">
                <a:xfrm rot="5400000">
                  <a:off x="5260182" y="2978943"/>
                  <a:ext cx="698500" cy="1833563"/>
                </a:xfrm>
                <a:prstGeom prst="bentConnector3">
                  <a:avLst>
                    <a:gd name="adj1" fmla="val 50000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5" name="AutoShape 15"/>
                <p:cNvCxnSpPr>
                  <a:cxnSpLocks noChangeShapeType="1"/>
                  <a:stCxn id="36" idx="2"/>
                </p:cNvCxnSpPr>
                <p:nvPr/>
              </p:nvCxnSpPr>
              <p:spPr bwMode="auto">
                <a:xfrm rot="16200000" flipH="1">
                  <a:off x="7057231" y="3015457"/>
                  <a:ext cx="696913" cy="1758950"/>
                </a:xfrm>
                <a:prstGeom prst="bentConnector3">
                  <a:avLst>
                    <a:gd name="adj1" fmla="val 49889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6" name="AutoShape 16"/>
                <p:cNvCxnSpPr>
                  <a:cxnSpLocks noChangeShapeType="1"/>
                  <a:stCxn id="34" idx="2"/>
                  <a:endCxn id="38" idx="0"/>
                </p:cNvCxnSpPr>
                <p:nvPr/>
              </p:nvCxnSpPr>
              <p:spPr bwMode="auto">
                <a:xfrm rot="5400000">
                  <a:off x="2951163" y="1392238"/>
                  <a:ext cx="661987" cy="2344737"/>
                </a:xfrm>
                <a:prstGeom prst="bentConnector3">
                  <a:avLst>
                    <a:gd name="adj1" fmla="val 49880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7" name="AutoShape 17"/>
                <p:cNvCxnSpPr>
                  <a:cxnSpLocks noChangeShapeType="1"/>
                </p:cNvCxnSpPr>
                <p:nvPr/>
              </p:nvCxnSpPr>
              <p:spPr bwMode="auto">
                <a:xfrm rot="16200000" flipH="1">
                  <a:off x="5173662" y="1531938"/>
                  <a:ext cx="563563" cy="2071688"/>
                </a:xfrm>
                <a:prstGeom prst="bentConnector3">
                  <a:avLst>
                    <a:gd name="adj1" fmla="val 49861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</p:spPr>
            </p:cxnSp>
            <p:cxnSp>
              <p:nvCxnSpPr>
                <p:cNvPr id="8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2133600" y="3657600"/>
                  <a:ext cx="0" cy="38100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grpSp>
              <p:nvGrpSpPr>
                <p:cNvPr id="9" name="Group 38"/>
                <p:cNvGrpSpPr/>
                <p:nvPr/>
              </p:nvGrpSpPr>
              <p:grpSpPr>
                <a:xfrm>
                  <a:off x="0" y="1447800"/>
                  <a:ext cx="8942388" cy="5687173"/>
                  <a:chOff x="0" y="1447800"/>
                  <a:chExt cx="8942388" cy="5687173"/>
                </a:xfrm>
              </p:grpSpPr>
              <p:sp>
                <p:nvSpPr>
                  <p:cNvPr id="38" name="Rectangle 5"/>
                  <p:cNvSpPr>
                    <a:spLocks noChangeArrowheads="1"/>
                  </p:cNvSpPr>
                  <p:nvPr/>
                </p:nvSpPr>
                <p:spPr bwMode="gray">
                  <a:xfrm>
                    <a:off x="990600" y="2895600"/>
                    <a:ext cx="2236788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Bulk DOM</a:t>
                    </a: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(</a:t>
                    </a: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0.7 </a:t>
                    </a: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µm </a:t>
                    </a: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GF/F Filtrate)</a:t>
                    </a:r>
                    <a:endParaRPr lang="en-US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Calibri"/>
                    </a:endParaRPr>
                  </a:p>
                </p:txBody>
              </p:sp>
              <p:sp>
                <p:nvSpPr>
                  <p:cNvPr id="36" name="Rectangle 8"/>
                  <p:cNvSpPr>
                    <a:spLocks noChangeArrowheads="1"/>
                  </p:cNvSpPr>
                  <p:nvPr/>
                </p:nvSpPr>
                <p:spPr bwMode="gray">
                  <a:xfrm>
                    <a:off x="5407025" y="2797175"/>
                    <a:ext cx="2236788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99FF"/>
                      </a:gs>
                      <a:gs pos="50000">
                        <a:srgbClr val="3399FF">
                          <a:gamma/>
                          <a:tint val="30196"/>
                          <a:invGamma/>
                        </a:srgbClr>
                      </a:gs>
                      <a:gs pos="100000">
                        <a:srgbClr val="3399FF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POM</a:t>
                    </a:r>
                  </a:p>
                </p:txBody>
              </p:sp>
              <p:sp>
                <p:nvSpPr>
                  <p:cNvPr id="34" name="Rectangle 11"/>
                  <p:cNvSpPr>
                    <a:spLocks noChangeArrowheads="1"/>
                  </p:cNvSpPr>
                  <p:nvPr/>
                </p:nvSpPr>
                <p:spPr bwMode="gray">
                  <a:xfrm>
                    <a:off x="3000375" y="1447800"/>
                    <a:ext cx="2906713" cy="785813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D8755A"/>
                      </a:gs>
                      <a:gs pos="50000">
                        <a:srgbClr val="D8755A">
                          <a:gamma/>
                          <a:tint val="39216"/>
                          <a:invGamma/>
                        </a:srgbClr>
                      </a:gs>
                      <a:gs pos="100000">
                        <a:srgbClr val="D8755A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Organic matter</a:t>
                    </a:r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gray">
                  <a:xfrm>
                    <a:off x="0" y="5257800"/>
                    <a:ext cx="1447800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C18 </a:t>
                    </a:r>
                    <a:endParaRPr lang="en-US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Calibri"/>
                    </a:endParaRP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SPE extraction</a:t>
                    </a:r>
                    <a:endParaRPr lang="en-US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Calibri"/>
                    </a:endParaRPr>
                  </a:p>
                </p:txBody>
              </p:sp>
              <p:sp>
                <p:nvSpPr>
                  <p:cNvPr id="30" name="Rectangle 23"/>
                  <p:cNvSpPr>
                    <a:spLocks noChangeArrowheads="1"/>
                  </p:cNvSpPr>
                  <p:nvPr/>
                </p:nvSpPr>
                <p:spPr bwMode="gray">
                  <a:xfrm>
                    <a:off x="1524000" y="5257800"/>
                    <a:ext cx="1524000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XAD</a:t>
                    </a:r>
                    <a:endParaRPr lang="en-US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Calibri"/>
                    </a:endParaRP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resins</a:t>
                    </a:r>
                    <a:endParaRPr lang="en-US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Calibri"/>
                    </a:endParaRPr>
                  </a:p>
                </p:txBody>
              </p:sp>
              <p:sp>
                <p:nvSpPr>
                  <p:cNvPr id="28" name="Rectangle 26"/>
                  <p:cNvSpPr>
                    <a:spLocks noChangeArrowheads="1"/>
                  </p:cNvSpPr>
                  <p:nvPr/>
                </p:nvSpPr>
                <p:spPr bwMode="gray">
                  <a:xfrm>
                    <a:off x="4343400" y="4267200"/>
                    <a:ext cx="2236788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99FF"/>
                      </a:gs>
                      <a:gs pos="50000">
                        <a:srgbClr val="3399FF">
                          <a:gamma/>
                          <a:tint val="30196"/>
                          <a:invGamma/>
                        </a:srgbClr>
                      </a:gs>
                      <a:gs pos="100000">
                        <a:srgbClr val="3399FF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Sinking POM</a:t>
                    </a: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(sediment trap)</a:t>
                    </a:r>
                  </a:p>
                </p:txBody>
              </p:sp>
              <p:sp>
                <p:nvSpPr>
                  <p:cNvPr id="26" name="Rectangle 29"/>
                  <p:cNvSpPr>
                    <a:spLocks noChangeArrowheads="1"/>
                  </p:cNvSpPr>
                  <p:nvPr/>
                </p:nvSpPr>
                <p:spPr bwMode="gray">
                  <a:xfrm>
                    <a:off x="6705600" y="4267200"/>
                    <a:ext cx="2236788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99FF"/>
                      </a:gs>
                      <a:gs pos="50000">
                        <a:srgbClr val="3399FF">
                          <a:gamma/>
                          <a:tint val="30196"/>
                          <a:invGamma/>
                        </a:srgbClr>
                      </a:gs>
                      <a:gs pos="100000">
                        <a:srgbClr val="3399FF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Suspended POM</a:t>
                    </a: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(</a:t>
                    </a: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0.7 </a:t>
                    </a: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  <a:cs typeface="Arial" charset="0"/>
                      </a:rPr>
                      <a:t>µ</a:t>
                    </a: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m GF/F )</a:t>
                    </a:r>
                  </a:p>
                </p:txBody>
              </p:sp>
              <p:sp>
                <p:nvSpPr>
                  <p:cNvPr id="24" name="Rectangle 32"/>
                  <p:cNvSpPr>
                    <a:spLocks noChangeArrowheads="1"/>
                  </p:cNvSpPr>
                  <p:nvPr/>
                </p:nvSpPr>
                <p:spPr bwMode="gray">
                  <a:xfrm>
                    <a:off x="838200" y="4038600"/>
                    <a:ext cx="2667000" cy="7497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Init DOM</a:t>
                    </a: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(0.2 µm Gravity filtered)</a:t>
                    </a:r>
                  </a:p>
                </p:txBody>
              </p:sp>
              <p:sp>
                <p:nvSpPr>
                  <p:cNvPr id="18" name="Rectangle 23"/>
                  <p:cNvSpPr>
                    <a:spLocks noChangeArrowheads="1"/>
                  </p:cNvSpPr>
                  <p:nvPr/>
                </p:nvSpPr>
                <p:spPr bwMode="gray">
                  <a:xfrm>
                    <a:off x="3124200" y="5257800"/>
                    <a:ext cx="1447800" cy="74979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Ultrafiltration</a:t>
                    </a:r>
                    <a:endParaRPr lang="en-US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Calibri"/>
                    </a:endParaRPr>
                  </a:p>
                </p:txBody>
              </p:sp>
              <p:sp>
                <p:nvSpPr>
                  <p:cNvPr id="22" name="Rectangle 20"/>
                  <p:cNvSpPr>
                    <a:spLocks noChangeArrowheads="1"/>
                  </p:cNvSpPr>
                  <p:nvPr/>
                </p:nvSpPr>
                <p:spPr bwMode="gray">
                  <a:xfrm>
                    <a:off x="2438400" y="6449771"/>
                    <a:ext cx="1447800" cy="68520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HMW DOM</a:t>
                    </a: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(&gt;1k </a:t>
                    </a:r>
                    <a:r>
                      <a:rPr lang="en-US" b="1" dirty="0" err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Da</a:t>
                    </a: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)</a:t>
                    </a:r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gray">
                  <a:xfrm>
                    <a:off x="4114800" y="6449771"/>
                    <a:ext cx="1447800" cy="68520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CC66"/>
                      </a:gs>
                      <a:gs pos="50000">
                        <a:srgbClr val="00CC66">
                          <a:gamma/>
                          <a:tint val="30196"/>
                          <a:invGamma/>
                        </a:srgbClr>
                      </a:gs>
                      <a:gs pos="100000">
                        <a:srgbClr val="00CC66"/>
                      </a:gs>
                    </a:gsLst>
                    <a:lin ang="2700000" scaled="1"/>
                  </a:grad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LMW </a:t>
                    </a: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DOM</a:t>
                    </a:r>
                  </a:p>
                  <a:p>
                    <a:pPr algn="ctr" eaLnBrk="0" fontAlgn="auto" hangingPunct="0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(&lt;1k </a:t>
                    </a:r>
                    <a:r>
                      <a:rPr lang="en-US" b="1" dirty="0" err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Da</a:t>
                    </a:r>
                    <a:r>
                      <a:rPr lang="en-US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alibri"/>
                      </a:rPr>
                      <a:t>)</a:t>
                    </a:r>
                  </a:p>
                </p:txBody>
              </p:sp>
            </p:grpSp>
          </p:grpSp>
          <p:cxnSp>
            <p:nvCxnSpPr>
              <p:cNvPr id="40" name="Straight Arrow Connector 39"/>
              <p:cNvCxnSpPr/>
              <p:nvPr/>
            </p:nvCxnSpPr>
            <p:spPr>
              <a:xfrm rot="10800000" flipV="1">
                <a:off x="533400" y="4114800"/>
                <a:ext cx="914400" cy="45720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flipH="1">
                <a:off x="2133600" y="4149400"/>
                <a:ext cx="29699" cy="49880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>
                <a:off x="2590800" y="4114800"/>
                <a:ext cx="1143000" cy="53340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Straight Arrow Connector 56"/>
            <p:cNvCxnSpPr/>
            <p:nvPr/>
          </p:nvCxnSpPr>
          <p:spPr>
            <a:xfrm rot="10800000" flipV="1">
              <a:off x="3276600" y="5410200"/>
              <a:ext cx="571500" cy="5334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18" idx="2"/>
            </p:cNvCxnSpPr>
            <p:nvPr/>
          </p:nvCxnSpPr>
          <p:spPr>
            <a:xfrm rot="16200000" flipH="1">
              <a:off x="3926084" y="5373884"/>
              <a:ext cx="491732" cy="647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Analytical techniques I: Isolation and separation of Organic Matter</a:t>
            </a:r>
          </a:p>
        </p:txBody>
      </p:sp>
    </p:spTree>
    <p:extLst>
      <p:ext uri="{BB962C8B-B14F-4D97-AF65-F5344CB8AC3E}">
        <p14:creationId xmlns:p14="http://schemas.microsoft.com/office/powerpoint/2010/main" val="37362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hellopro.fr/images/produit-2/2/2/2/echantillonneur-particulaire-grand-volume-mclane-wts-lv-1281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838200"/>
            <a:ext cx="7534275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0"/>
            <a:ext cx="8229600" cy="6397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latin typeface="Arial"/>
              </a:rPr>
              <a:t>McLane WTS LV</a:t>
            </a:r>
          </a:p>
        </p:txBody>
      </p:sp>
    </p:spTree>
    <p:extLst>
      <p:ext uri="{BB962C8B-B14F-4D97-AF65-F5344CB8AC3E}">
        <p14:creationId xmlns:p14="http://schemas.microsoft.com/office/powerpoint/2010/main" val="110689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990600" y="2209800"/>
          <a:ext cx="64008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0" name="SPW 9.0 Graph" r:id="rId4" imgW="5651640" imgH="5198040" progId="">
                  <p:embed/>
                </p:oleObj>
              </mc:Choice>
              <mc:Fallback>
                <p:oleObj name="SPW 9.0 Graph" r:id="rId4" imgW="5651640" imgH="519804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209800"/>
                        <a:ext cx="640080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77"/>
          <p:cNvSpPr txBox="1">
            <a:spLocks noChangeArrowheads="1"/>
          </p:cNvSpPr>
          <p:nvPr/>
        </p:nvSpPr>
        <p:spPr bwMode="auto">
          <a:xfrm>
            <a:off x="457200" y="6211888"/>
            <a:ext cx="8115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533400" y="990600"/>
            <a:ext cx="80772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latin typeface="Calibri" pitchFamily="34" charset="0"/>
              </a:rPr>
              <a:t>[DIC] &gt; [DOC] &gt; [POC] </a:t>
            </a:r>
          </a:p>
          <a:p>
            <a:pPr algn="ctr"/>
            <a:r>
              <a:rPr lang="en-US" sz="2800">
                <a:latin typeface="Calibri" pitchFamily="34" charset="0"/>
              </a:rPr>
              <a:t>by an order of magnitude</a:t>
            </a:r>
          </a:p>
          <a:p>
            <a:endParaRPr lang="en-US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5486400"/>
            <a:ext cx="4419600" cy="954088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+mn-lt"/>
              </a:rPr>
              <a:t>Stratified [POC] is higher than isothermal [POC] </a:t>
            </a:r>
          </a:p>
        </p:txBody>
      </p:sp>
      <p:sp>
        <p:nvSpPr>
          <p:cNvPr id="2" name="Text Box 77"/>
          <p:cNvSpPr txBox="1">
            <a:spLocks noChangeArrowheads="1"/>
          </p:cNvSpPr>
          <p:nvPr/>
        </p:nvSpPr>
        <p:spPr bwMode="auto">
          <a:xfrm>
            <a:off x="533400" y="228600"/>
            <a:ext cx="8610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Concentrations of major carbon pools in Lake Superior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0FC45-4169-48F1-998E-492B38EAD99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Picture 2" descr="F:\Documents\docs\New Folder\DSCN149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9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04800" y="0"/>
            <a:ext cx="822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Biomarker analyses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7" name="Rectangle 11"/>
          <p:cNvSpPr>
            <a:spLocks noChangeArrowheads="1"/>
          </p:cNvSpPr>
          <p:nvPr/>
        </p:nvSpPr>
        <p:spPr bwMode="gray">
          <a:xfrm>
            <a:off x="2819400" y="1905000"/>
            <a:ext cx="3505199" cy="4571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Total lipid extract (TLE)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8" name="Rectangle 11"/>
          <p:cNvSpPr>
            <a:spLocks noChangeArrowheads="1"/>
          </p:cNvSpPr>
          <p:nvPr/>
        </p:nvSpPr>
        <p:spPr bwMode="gray">
          <a:xfrm>
            <a:off x="4572000" y="1295400"/>
            <a:ext cx="39624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Accelerated-solvent extracted  (ASE)</a:t>
            </a:r>
          </a:p>
          <a:p>
            <a:pPr algn="ctr" eaLnBrk="0" hangingPunct="0"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" name="Rectangle 11"/>
          <p:cNvSpPr>
            <a:spLocks noChangeArrowheads="1"/>
          </p:cNvSpPr>
          <p:nvPr/>
        </p:nvSpPr>
        <p:spPr bwMode="gray">
          <a:xfrm>
            <a:off x="4419600" y="2514600"/>
            <a:ext cx="426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Bond elute column chromatography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981200" y="3200400"/>
            <a:ext cx="5638800" cy="533400"/>
            <a:chOff x="2438400" y="2819400"/>
            <a:chExt cx="5638800" cy="803698"/>
          </a:xfrm>
        </p:grpSpPr>
        <p:sp>
          <p:nvSpPr>
            <p:cNvPr id="70" name="Rectangle 20"/>
            <p:cNvSpPr>
              <a:spLocks noChangeArrowheads="1"/>
            </p:cNvSpPr>
            <p:nvPr/>
          </p:nvSpPr>
          <p:spPr bwMode="gray">
            <a:xfrm>
              <a:off x="2438400" y="2819400"/>
              <a:ext cx="1447800" cy="80369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Neutrals</a:t>
              </a:r>
              <a:endPara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71" name="Rectangle 23"/>
            <p:cNvSpPr>
              <a:spLocks noChangeArrowheads="1"/>
            </p:cNvSpPr>
            <p:nvPr/>
          </p:nvSpPr>
          <p:spPr bwMode="gray">
            <a:xfrm>
              <a:off x="3962400" y="2819400"/>
              <a:ext cx="1524000" cy="80369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Fatty acids</a:t>
              </a:r>
              <a:endPara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72" name="Rectangle 23"/>
            <p:cNvSpPr>
              <a:spLocks noChangeArrowheads="1"/>
            </p:cNvSpPr>
            <p:nvPr/>
          </p:nvSpPr>
          <p:spPr bwMode="gray">
            <a:xfrm>
              <a:off x="5562600" y="2819400"/>
              <a:ext cx="2514600" cy="80369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Bound phospholipids</a:t>
              </a:r>
              <a:endPara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0" y="4495800"/>
            <a:ext cx="4572000" cy="457200"/>
            <a:chOff x="685800" y="4267200"/>
            <a:chExt cx="4572000" cy="803698"/>
          </a:xfrm>
        </p:grpSpPr>
        <p:sp>
          <p:nvSpPr>
            <p:cNvPr id="73" name="Rectangle 20"/>
            <p:cNvSpPr>
              <a:spLocks noChangeArrowheads="1"/>
            </p:cNvSpPr>
            <p:nvPr/>
          </p:nvSpPr>
          <p:spPr bwMode="gray">
            <a:xfrm>
              <a:off x="685800" y="4267200"/>
              <a:ext cx="1447800" cy="80369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Apolar</a:t>
              </a:r>
              <a:endPara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74" name="Rectangle 23"/>
            <p:cNvSpPr>
              <a:spLocks noChangeArrowheads="1"/>
            </p:cNvSpPr>
            <p:nvPr/>
          </p:nvSpPr>
          <p:spPr bwMode="gray">
            <a:xfrm>
              <a:off x="2209800" y="4267200"/>
              <a:ext cx="1524000" cy="803697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Polar</a:t>
              </a:r>
              <a:endPara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75" name="Rectangle 23"/>
            <p:cNvSpPr>
              <a:spLocks noChangeArrowheads="1"/>
            </p:cNvSpPr>
            <p:nvPr/>
          </p:nvSpPr>
          <p:spPr bwMode="gray">
            <a:xfrm>
              <a:off x="3810000" y="4267200"/>
              <a:ext cx="1447800" cy="803698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Rest</a:t>
              </a:r>
              <a:endPara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sp>
        <p:nvSpPr>
          <p:cNvPr id="78" name="Rectangle 11"/>
          <p:cNvSpPr>
            <a:spLocks noChangeArrowheads="1"/>
          </p:cNvSpPr>
          <p:nvPr/>
        </p:nvSpPr>
        <p:spPr bwMode="gray">
          <a:xfrm>
            <a:off x="533400" y="3962400"/>
            <a:ext cx="35814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Alumina column chromatography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9" name="Rectangle 20"/>
          <p:cNvSpPr>
            <a:spLocks noChangeArrowheads="1"/>
          </p:cNvSpPr>
          <p:nvPr/>
        </p:nvSpPr>
        <p:spPr bwMode="gray">
          <a:xfrm>
            <a:off x="0" y="5486400"/>
            <a:ext cx="1447800" cy="60959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GC</a:t>
            </a:r>
          </a:p>
          <a:p>
            <a:pPr algn="ctr" eaLnBrk="0" hangingPunct="0">
              <a:defRPr/>
            </a:pPr>
            <a:r>
              <a:rPr lang="en-US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Alkanes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0" name="Rectangle 23"/>
          <p:cNvSpPr>
            <a:spLocks noChangeArrowheads="1"/>
          </p:cNvSpPr>
          <p:nvPr/>
        </p:nvSpPr>
        <p:spPr bwMode="gray">
          <a:xfrm>
            <a:off x="1600200" y="5410200"/>
            <a:ext cx="3276600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TMS (via sylation with BSTFA)</a:t>
            </a:r>
          </a:p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GC Alcohols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2" name="Rectangle 23"/>
          <p:cNvSpPr>
            <a:spLocks noChangeArrowheads="1"/>
          </p:cNvSpPr>
          <p:nvPr/>
        </p:nvSpPr>
        <p:spPr bwMode="gray">
          <a:xfrm>
            <a:off x="3048000" y="685800"/>
            <a:ext cx="2514600" cy="457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POM (</a:t>
            </a:r>
            <a:r>
              <a:rPr lang="en-US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susp</a:t>
            </a: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&amp; sink)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rot="5400000">
            <a:off x="4115594" y="1523206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5400000">
            <a:off x="4114800" y="2743200"/>
            <a:ext cx="6096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5400000">
            <a:off x="1943100" y="4076700"/>
            <a:ext cx="685800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73" idx="2"/>
            <a:endCxn id="79" idx="0"/>
          </p:cNvCxnSpPr>
          <p:nvPr/>
        </p:nvCxnSpPr>
        <p:spPr>
          <a:xfrm rot="5400000">
            <a:off x="457200" y="5219699"/>
            <a:ext cx="533401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74" idx="2"/>
          </p:cNvCxnSpPr>
          <p:nvPr/>
        </p:nvCxnSpPr>
        <p:spPr>
          <a:xfrm rot="5400000">
            <a:off x="2057400" y="5181599"/>
            <a:ext cx="457201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4495800" y="3810000"/>
            <a:ext cx="1981200" cy="762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23"/>
          <p:cNvSpPr>
            <a:spLocks noChangeArrowheads="1"/>
          </p:cNvSpPr>
          <p:nvPr/>
        </p:nvSpPr>
        <p:spPr bwMode="gray">
          <a:xfrm>
            <a:off x="5257800" y="4648200"/>
            <a:ext cx="2895600" cy="8036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FAMES (via methylation)</a:t>
            </a:r>
          </a:p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GC</a:t>
            </a: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74755" name="Picture 3" descr="F:\Documents\docs\New Folder\DSCN148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09600"/>
            <a:ext cx="1981200" cy="233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ins.pulawy.pl/EN/images/INS/BK/Aparatura/Shimadzu_GC_FID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52400"/>
            <a:ext cx="45720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 descr="http://www.chem.agilent.com/en-US/Newsletters/accessagilent/archive/publishingimages/infant_milk_fig3_L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71825"/>
            <a:ext cx="47244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 descr="http://origin-ars.els-cdn.com/content/image/1-s2.0-S1570023203002204-gr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171825"/>
            <a:ext cx="35814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53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en-US" sz="1800" smtClean="0">
              <a:solidFill>
                <a:srgbClr val="000000"/>
              </a:solidFill>
            </a:endParaRPr>
          </a:p>
        </p:txBody>
      </p:sp>
      <p:sp>
        <p:nvSpPr>
          <p:cNvPr id="26627" name="Rectangle 7"/>
          <p:cNvSpPr>
            <a:spLocks noChangeArrowheads="1"/>
          </p:cNvSpPr>
          <p:nvPr/>
        </p:nvSpPr>
        <p:spPr bwMode="auto">
          <a:xfrm>
            <a:off x="0" y="1433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en-US" sz="1800" smtClean="0">
              <a:solidFill>
                <a:srgbClr val="000000"/>
              </a:solidFill>
            </a:endParaRPr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Biomarker for aerobic </a:t>
            </a:r>
            <a:r>
              <a:rPr lang="en-US" altLang="en-US" sz="2800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methanotroph</a:t>
            </a:r>
            <a:endParaRPr lang="en-US" altLang="en-US" sz="28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2663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604158"/>
              </p:ext>
            </p:extLst>
          </p:nvPr>
        </p:nvGraphicFramePr>
        <p:xfrm>
          <a:off x="76200" y="609600"/>
          <a:ext cx="2971800" cy="590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1" name="SPW 12.0 Graph" r:id="rId3" imgW="2676477" imgH="3238650" progId="SigmaPlotGraphicObject.11">
                  <p:embed/>
                </p:oleObj>
              </mc:Choice>
              <mc:Fallback>
                <p:oleObj name="SPW 12.0 Graph" r:id="rId3" imgW="2676477" imgH="3238650" progId="SigmaPlotGraphicObjec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09600"/>
                        <a:ext cx="2971800" cy="590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31" name="Picture 9" descr="http://www.bloodwork.com/media/wysiwyg/fatty-acid-profile-comp/image0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00400"/>
            <a:ext cx="3886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Box 7"/>
          <p:cNvSpPr txBox="1">
            <a:spLocks noChangeArrowheads="1"/>
          </p:cNvSpPr>
          <p:nvPr/>
        </p:nvSpPr>
        <p:spPr bwMode="auto">
          <a:xfrm>
            <a:off x="3581400" y="990600"/>
            <a:ext cx="5181600" cy="16004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en-US" sz="4000" dirty="0" smtClean="0">
                <a:solidFill>
                  <a:srgbClr val="000000"/>
                </a:solidFill>
              </a:rPr>
              <a:t>C18:1w7 Fatty acid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en-US" sz="4000" dirty="0" smtClean="0">
                <a:solidFill>
                  <a:srgbClr val="000000"/>
                </a:solidFill>
              </a:rPr>
              <a:t>(Oleic acid)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en-US" sz="1800" smtClean="0">
              <a:solidFill>
                <a:srgbClr val="000000"/>
              </a:solidFill>
            </a:endParaRPr>
          </a:p>
        </p:txBody>
      </p:sp>
      <p:sp>
        <p:nvSpPr>
          <p:cNvPr id="28675" name="Rectangle 7"/>
          <p:cNvSpPr>
            <a:spLocks noChangeArrowheads="1"/>
          </p:cNvSpPr>
          <p:nvPr/>
        </p:nvSpPr>
        <p:spPr bwMode="auto">
          <a:xfrm>
            <a:off x="0" y="1433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en-US" sz="1800" smtClean="0">
              <a:solidFill>
                <a:srgbClr val="000000"/>
              </a:solidFill>
            </a:endParaRPr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Biomarker for sulfate reducing bacteria </a:t>
            </a:r>
            <a:endParaRPr lang="en-US" altLang="en-US" sz="28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2867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97202"/>
              </p:ext>
            </p:extLst>
          </p:nvPr>
        </p:nvGraphicFramePr>
        <p:xfrm>
          <a:off x="-76200" y="609600"/>
          <a:ext cx="3124200" cy="595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9" name="SPW 12.0 Graph" r:id="rId3" imgW="2714566" imgH="3076650" progId="SigmaPlotGraphicObject.11">
                  <p:embed/>
                </p:oleObj>
              </mc:Choice>
              <mc:Fallback>
                <p:oleObj name="SPW 12.0 Graph" r:id="rId3" imgW="2714566" imgH="3076650" progId="SigmaPlotGraphicObjec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609600"/>
                        <a:ext cx="3124200" cy="595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9" name="Picture 9" descr="http://www.matreya.com/images/Products/388/161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10000"/>
            <a:ext cx="5521255" cy="14763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TextBox 1"/>
          <p:cNvSpPr txBox="1">
            <a:spLocks noChangeArrowheads="1"/>
          </p:cNvSpPr>
          <p:nvPr/>
        </p:nvSpPr>
        <p:spPr bwMode="auto">
          <a:xfrm>
            <a:off x="2886462" y="1752600"/>
            <a:ext cx="6288902" cy="175432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en-US" sz="3600" dirty="0" smtClean="0">
                <a:solidFill>
                  <a:srgbClr val="000000"/>
                </a:solidFill>
              </a:rPr>
              <a:t>anteiso C15 Fatty acid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en-US" sz="3600" dirty="0" smtClean="0">
                <a:solidFill>
                  <a:srgbClr val="000000"/>
                </a:solidFill>
              </a:rPr>
              <a:t>(anteiso-Pentadecanoic acid)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3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srgbClr val="FFFFFF"/>
              </a:solidFill>
            </a:endParaRP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Biomarker for archaea</a:t>
            </a:r>
            <a:endParaRPr lang="en-US" altLang="en-US" sz="28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072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927122"/>
              </p:ext>
            </p:extLst>
          </p:nvPr>
        </p:nvGraphicFramePr>
        <p:xfrm>
          <a:off x="152400" y="762000"/>
          <a:ext cx="3124200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7" name="SPW 12.0 Graph" r:id="rId3" imgW="3876678" imgH="3343140" progId="SigmaPlotGraphicObject.11">
                  <p:embed/>
                </p:oleObj>
              </mc:Choice>
              <mc:Fallback>
                <p:oleObj name="SPW 12.0 Graph" r:id="rId3" imgW="3876678" imgH="3343140" progId="SigmaPlotGraphicObjec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3124200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5" name="Picture 8" descr="File:Archaeo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4267200" cy="12144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1"/>
          <p:cNvSpPr txBox="1">
            <a:spLocks noChangeArrowheads="1"/>
          </p:cNvSpPr>
          <p:nvPr/>
        </p:nvSpPr>
        <p:spPr bwMode="auto">
          <a:xfrm>
            <a:off x="2956306" y="1524000"/>
            <a:ext cx="6186309" cy="120032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err="1" smtClean="0">
                <a:solidFill>
                  <a:srgbClr val="000000"/>
                </a:solidFill>
              </a:rPr>
              <a:t>Archaeol</a:t>
            </a:r>
            <a:endParaRPr lang="en-US" altLang="en-US" sz="36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>
                <a:solidFill>
                  <a:srgbClr val="000000"/>
                </a:solidFill>
              </a:rPr>
              <a:t>2,3-Di-</a:t>
            </a:r>
            <a:r>
              <a:rPr lang="en-US" altLang="en-US" sz="3600" i="1" dirty="0" smtClean="0">
                <a:solidFill>
                  <a:srgbClr val="000000"/>
                </a:solidFill>
              </a:rPr>
              <a:t>O</a:t>
            </a:r>
            <a:r>
              <a:rPr lang="en-US" altLang="en-US" sz="3600" dirty="0" smtClean="0">
                <a:solidFill>
                  <a:srgbClr val="000000"/>
                </a:solidFill>
              </a:rPr>
              <a:t>-phytanyl-</a:t>
            </a:r>
            <a:r>
              <a:rPr lang="en-US" altLang="en-US" sz="3600" i="1" dirty="0" smtClean="0">
                <a:solidFill>
                  <a:srgbClr val="000000"/>
                </a:solidFill>
              </a:rPr>
              <a:t>sn</a:t>
            </a:r>
            <a:r>
              <a:rPr lang="en-US" altLang="en-US" sz="3600" dirty="0" smtClean="0">
                <a:solidFill>
                  <a:srgbClr val="000000"/>
                </a:solidFill>
              </a:rPr>
              <a:t>-glycerol</a:t>
            </a:r>
          </a:p>
        </p:txBody>
      </p:sp>
    </p:spTree>
    <p:extLst>
      <p:ext uri="{BB962C8B-B14F-4D97-AF65-F5344CB8AC3E}">
        <p14:creationId xmlns:p14="http://schemas.microsoft.com/office/powerpoint/2010/main" val="962624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-76200" y="-14288"/>
            <a:ext cx="9144000" cy="52228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Biomarker for phytoplankton</a:t>
            </a:r>
            <a:endParaRPr lang="en-US" altLang="en-US" sz="28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277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925719"/>
              </p:ext>
            </p:extLst>
          </p:nvPr>
        </p:nvGraphicFramePr>
        <p:xfrm>
          <a:off x="0" y="609600"/>
          <a:ext cx="2362199" cy="490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5" name="SPW 13.0 Graph" r:id="rId3" imgW="3406052" imgH="3634848" progId="SigmaPlotGraphicObject.12">
                  <p:embed/>
                </p:oleObj>
              </mc:Choice>
              <mc:Fallback>
                <p:oleObj name="SPW 13.0 Graph" r:id="rId3" imgW="3406052" imgH="3634848" progId="SigmaPlotGraphicObjec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9600"/>
                        <a:ext cx="2362199" cy="490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3" name="Picture 8" descr="http://upload.wikimedia.org/wikipedia/commons/6/61/Phyto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038600"/>
            <a:ext cx="4325937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1"/>
          <p:cNvSpPr>
            <a:spLocks noChangeArrowheads="1"/>
          </p:cNvSpPr>
          <p:nvPr/>
        </p:nvSpPr>
        <p:spPr bwMode="auto">
          <a:xfrm>
            <a:off x="2819400" y="1295400"/>
            <a:ext cx="6248400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smtClean="0">
                <a:solidFill>
                  <a:srgbClr val="000000"/>
                </a:solidFill>
              </a:rPr>
              <a:t>Phytol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smtClean="0">
                <a:solidFill>
                  <a:srgbClr val="000000"/>
                </a:solidFill>
              </a:rPr>
              <a:t>(3,7,11,15- tetramethyl-2-hexadecen-1-ol</a:t>
            </a:r>
            <a:r>
              <a:rPr lang="en-US" altLang="en-US" sz="1800" dirty="0" smtClean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634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34819" name="TextBox 5"/>
          <p:cNvSpPr txBox="1">
            <a:spLocks noChangeArrowheads="1"/>
          </p:cNvSpPr>
          <p:nvPr/>
        </p:nvSpPr>
        <p:spPr bwMode="auto">
          <a:xfrm>
            <a:off x="-76200" y="-14288"/>
            <a:ext cx="9144000" cy="52228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Biomarker for dinoflagellates</a:t>
            </a:r>
            <a:endParaRPr lang="en-US" altLang="en-US" sz="28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48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52925"/>
              </p:ext>
            </p:extLst>
          </p:nvPr>
        </p:nvGraphicFramePr>
        <p:xfrm>
          <a:off x="9525" y="609600"/>
          <a:ext cx="3038475" cy="549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3" name="SPW 12.0 Graph" r:id="rId3" imgW="2552756" imgH="2724030" progId="SigmaPlotGraphicObject.11">
                  <p:embed/>
                </p:oleObj>
              </mc:Choice>
              <mc:Fallback>
                <p:oleObj name="SPW 12.0 Graph" r:id="rId3" imgW="2552756" imgH="2724030" progId="SigmaPlotGraphicObjec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" y="609600"/>
                        <a:ext cx="3038475" cy="549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21" name="Picture 8" descr="File:Dinosterol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86200"/>
            <a:ext cx="3962400" cy="18240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Rectangle 1"/>
          <p:cNvSpPr>
            <a:spLocks noChangeArrowheads="1"/>
          </p:cNvSpPr>
          <p:nvPr/>
        </p:nvSpPr>
        <p:spPr bwMode="auto">
          <a:xfrm>
            <a:off x="3048000" y="1295400"/>
            <a:ext cx="6019800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err="1" smtClean="0">
                <a:solidFill>
                  <a:srgbClr val="000000"/>
                </a:solidFill>
              </a:rPr>
              <a:t>Dinosterol</a:t>
            </a:r>
            <a:endParaRPr lang="en-US" altLang="en-US" sz="40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4000" dirty="0" smtClean="0">
                <a:solidFill>
                  <a:srgbClr val="000000"/>
                </a:solidFill>
              </a:rPr>
              <a:t>(4α,23,24-</a:t>
            </a:r>
            <a:r>
              <a:rPr lang="en-US" altLang="en-US" sz="4000" dirty="0" smtClean="0">
                <a:solidFill>
                  <a:srgbClr val="000000"/>
                </a:solidFill>
              </a:rPr>
              <a:t>trimethyl-5</a:t>
            </a:r>
            <a:r>
              <a:rPr lang="el-GR" altLang="en-US" sz="4000" dirty="0" smtClean="0">
                <a:solidFill>
                  <a:srgbClr val="000000"/>
                </a:solidFill>
              </a:rPr>
              <a:t>α-</a:t>
            </a:r>
            <a:r>
              <a:rPr lang="en-US" altLang="en-US" sz="4000" dirty="0" smtClean="0">
                <a:solidFill>
                  <a:srgbClr val="000000"/>
                </a:solidFill>
              </a:rPr>
              <a:t>cholest-22E-en-3</a:t>
            </a:r>
            <a:r>
              <a:rPr lang="el-GR" altLang="en-US" sz="4000" dirty="0" smtClean="0">
                <a:solidFill>
                  <a:srgbClr val="000000"/>
                </a:solidFill>
              </a:rPr>
              <a:t>β-</a:t>
            </a:r>
            <a:r>
              <a:rPr lang="en-US" altLang="en-US" sz="4000" dirty="0" err="1" smtClean="0">
                <a:solidFill>
                  <a:srgbClr val="000000"/>
                </a:solidFill>
              </a:rPr>
              <a:t>ol</a:t>
            </a:r>
            <a:r>
              <a:rPr lang="en-US" altLang="en-US" sz="4000" dirty="0" smtClean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1114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-76200" y="-14288"/>
            <a:ext cx="9144000" cy="52228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Biomarker for larger organisms</a:t>
            </a:r>
            <a:endParaRPr lang="en-US" altLang="en-US" sz="28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584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16065"/>
              </p:ext>
            </p:extLst>
          </p:nvPr>
        </p:nvGraphicFramePr>
        <p:xfrm>
          <a:off x="0" y="762000"/>
          <a:ext cx="2895600" cy="552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7" name="SPW 12.0 Graph" r:id="rId4" imgW="2552756" imgH="2724030" progId="SigmaPlotGraphicObject.11">
                  <p:embed/>
                </p:oleObj>
              </mc:Choice>
              <mc:Fallback>
                <p:oleObj name="SPW 12.0 Graph" r:id="rId4" imgW="2552756" imgH="2724030" progId="SigmaPlotGraphicObjec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0"/>
                        <a:ext cx="2895600" cy="552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8" descr="File:Cholesterol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86200"/>
            <a:ext cx="4477741" cy="24558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1"/>
          <p:cNvSpPr>
            <a:spLocks noChangeArrowheads="1"/>
          </p:cNvSpPr>
          <p:nvPr/>
        </p:nvSpPr>
        <p:spPr bwMode="auto">
          <a:xfrm>
            <a:off x="2743200" y="1295400"/>
            <a:ext cx="6400800" cy="156966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 smtClean="0">
                <a:solidFill>
                  <a:srgbClr val="000000"/>
                </a:solidFill>
              </a:rPr>
              <a:t>Cholesterol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4800" dirty="0" smtClean="0">
                <a:solidFill>
                  <a:srgbClr val="000000"/>
                </a:solidFill>
              </a:rPr>
              <a:t>(3β)-</a:t>
            </a:r>
            <a:r>
              <a:rPr lang="en-US" altLang="en-US" sz="4800" dirty="0" smtClean="0">
                <a:solidFill>
                  <a:srgbClr val="000000"/>
                </a:solidFill>
              </a:rPr>
              <a:t>cholest-5-en-3-ol)</a:t>
            </a:r>
          </a:p>
        </p:txBody>
      </p:sp>
    </p:spTree>
    <p:extLst>
      <p:ext uri="{BB962C8B-B14F-4D97-AF65-F5344CB8AC3E}">
        <p14:creationId xmlns:p14="http://schemas.microsoft.com/office/powerpoint/2010/main" val="192392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5737</TotalTime>
  <Words>219</Words>
  <Application>Microsoft Office PowerPoint</Application>
  <PresentationFormat>On-screen Show (4:3)</PresentationFormat>
  <Paragraphs>68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Office Theme</vt:lpstr>
      <vt:lpstr>1_Office Theme</vt:lpstr>
      <vt:lpstr>Default Design</vt:lpstr>
      <vt:lpstr>2_Default Design</vt:lpstr>
      <vt:lpstr>6_Default Design</vt:lpstr>
      <vt:lpstr>SPW 12.0 Graph</vt:lpstr>
      <vt:lpstr>SPW 9.0 Graph</vt:lpstr>
      <vt:lpstr>SPW 13.0 Graph</vt:lpstr>
      <vt:lpstr>Biogeochemistry II Introduction to biomarkers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Minnesota - Duluth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rlb101</dc:creator>
  <cp:lastModifiedBy>pzigah</cp:lastModifiedBy>
  <cp:revision>93</cp:revision>
  <dcterms:created xsi:type="dcterms:W3CDTF">2009-02-22T17:52:43Z</dcterms:created>
  <dcterms:modified xsi:type="dcterms:W3CDTF">2016-08-15T01:17:17Z</dcterms:modified>
</cp:coreProperties>
</file>