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8"/>
  </p:notesMasterIdLst>
  <p:sldIdLst>
    <p:sldId id="264" r:id="rId2"/>
    <p:sldId id="265" r:id="rId3"/>
    <p:sldId id="266" r:id="rId4"/>
    <p:sldId id="267" r:id="rId5"/>
    <p:sldId id="268" r:id="rId6"/>
    <p:sldId id="269" r:id="rId7"/>
    <p:sldId id="270" r:id="rId8"/>
    <p:sldId id="272" r:id="rId9"/>
    <p:sldId id="271" r:id="rId10"/>
    <p:sldId id="273" r:id="rId11"/>
    <p:sldId id="274" r:id="rId12"/>
    <p:sldId id="275" r:id="rId13"/>
    <p:sldId id="277" r:id="rId14"/>
    <p:sldId id="276" r:id="rId15"/>
    <p:sldId id="278" r:id="rId16"/>
    <p:sldId id="279" r:id="rId1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1"/>
    <p:restoredTop sz="94684"/>
  </p:normalViewPr>
  <p:slideViewPr>
    <p:cSldViewPr snapToGrid="0" snapToObjects="1">
      <p:cViewPr>
        <p:scale>
          <a:sx n="100" d="100"/>
          <a:sy n="100" d="100"/>
        </p:scale>
        <p:origin x="512" y="73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6832910-C68A-B645-A90A-0CADEA2A4CFB}" type="datetimeFigureOut">
              <a:rPr lang="en-US" smtClean="0"/>
              <a:t>7/14/21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F482703-30CF-5B49-94AE-CBC97FF0C7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77872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oogle Shape;115;g5e51e2fd72_1_0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16" name="Google Shape;116;g5e51e2fd72_1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731229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05F4E-AAE7-A44B-B089-6BFBE13B15E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06A0097-B058-2042-BE09-47861ABD522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457D1A-8094-7E4E-97C0-E16D8959A1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BB792D-F89F-E64E-80E5-A01726DCA53F}" type="datetimeFigureOut">
              <a:rPr lang="en-US" smtClean="0"/>
              <a:t>7/14/21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BA34C52-EB6C-DC4A-847B-0010A59939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6923468-926D-0546-BCF3-4BBED8B254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9E9E3F-B2A9-D946-967D-8072AB27F1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47494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7C6A61-A48F-2541-89A8-A6D568B916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97C8D54-6BBE-0945-AF35-5832A0F5C95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F610DD5-6E96-0F4E-8046-BD4FA7829A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BB792D-F89F-E64E-80E5-A01726DCA53F}" type="datetimeFigureOut">
              <a:rPr lang="en-US" smtClean="0"/>
              <a:t>7/14/21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5DCE186-B7EA-5542-A8CB-4E0FE14044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8C8AD4B-9463-E641-9C17-8056E5AF09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9E9E3F-B2A9-D946-967D-8072AB27F1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91826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73DD94B8-046A-BC4F-8BC2-8A382A954C6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A3D24E1-63A9-DF4C-AEF1-1665EC398CC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B4D25DB-525F-7F48-B9C5-C1717AFE10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BB792D-F89F-E64E-80E5-A01726DCA53F}" type="datetimeFigureOut">
              <a:rPr lang="en-US" smtClean="0"/>
              <a:t>7/14/21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5958FB5-88A5-4544-A225-9C21C4DB37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C5B8990-7BD9-EF4A-9049-5EC0BFBF7D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9E9E3F-B2A9-D946-967D-8072AB27F1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966870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Blank" type="tx">
  <p:cSld name="1_Blank">
    <p:spTree>
      <p:nvGrpSpPr>
        <p:cNvPr id="1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oogle Shape;27;p3"/>
          <p:cNvSpPr txBox="1">
            <a:spLocks noGrp="1"/>
          </p:cNvSpPr>
          <p:nvPr>
            <p:ph type="sldNum" idx="12"/>
          </p:nvPr>
        </p:nvSpPr>
        <p:spPr>
          <a:xfrm>
            <a:off x="5958976" y="6540500"/>
            <a:ext cx="267702" cy="2872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t" anchorCtr="0">
            <a:noAutofit/>
          </a:bodyPr>
          <a:lstStyle>
            <a:lvl1pPr marL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Helvetica Neue Light"/>
              <a:buNone/>
              <a:defRPr sz="12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marL="0" lvl="1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Helvetica Neue Light"/>
              <a:buNone/>
              <a:defRPr sz="12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marL="0" lvl="2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Helvetica Neue Light"/>
              <a:buNone/>
              <a:defRPr sz="12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marL="0" lvl="3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Helvetica Neue Light"/>
              <a:buNone/>
              <a:defRPr sz="12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marL="0" lvl="4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Helvetica Neue Light"/>
              <a:buNone/>
              <a:defRPr sz="12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marL="0" lvl="5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Helvetica Neue Light"/>
              <a:buNone/>
              <a:defRPr sz="12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marL="0" lvl="6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Helvetica Neue Light"/>
              <a:buNone/>
              <a:defRPr sz="12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marL="0" lvl="7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Helvetica Neue Light"/>
              <a:buNone/>
              <a:defRPr sz="12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marL="0" lvl="8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Helvetica Neue Light"/>
              <a:buNone/>
              <a:defRPr sz="12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69204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D86ED1-8D85-F84E-8A59-B1EDD60D92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8E4D6A2-D1EE-F244-B77A-74F1E549E00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E54C3CA-A789-184B-9C06-C3A52E77B3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BB792D-F89F-E64E-80E5-A01726DCA53F}" type="datetimeFigureOut">
              <a:rPr lang="en-US" smtClean="0"/>
              <a:t>7/14/21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EA56245-F171-E54F-8777-BD6EFD1F1E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5B9FBDC-A182-684C-B5B7-7DF548B9A5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9E9E3F-B2A9-D946-967D-8072AB27F1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35267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078E84-0E9A-3245-8076-882A905A6B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A0A78BF-853A-2745-9839-D980A9D6662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518FD5B-44CB-AE49-BD0C-30C3E45BB9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BB792D-F89F-E64E-80E5-A01726DCA53F}" type="datetimeFigureOut">
              <a:rPr lang="en-US" smtClean="0"/>
              <a:t>7/14/21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4F5BE2E-A820-AC43-9A51-00A0CE2BA9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D2B45FD-CC16-7C45-9A77-8812A7E012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9E9E3F-B2A9-D946-967D-8072AB27F1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11182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EEF270-C237-4247-ADB8-A2319FB3F4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D101C6E-6B89-8C4E-BEC7-4EC40D8507A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5F5FEA2-AC87-6045-A54B-FC482F0C88B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B07339D-57EE-F946-80FA-3C8C891894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BB792D-F89F-E64E-80E5-A01726DCA53F}" type="datetimeFigureOut">
              <a:rPr lang="en-US" smtClean="0"/>
              <a:t>7/14/21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35BF49C-CD4D-F541-8121-A3678C27C8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6A10CAC-9831-E94E-B5F0-F8AB5491EE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9E9E3F-B2A9-D946-967D-8072AB27F1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11288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46959D-39E7-1A42-AD15-76A1A2E3D7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6000EB4-02DD-1A4C-91DE-9E0D28CD4D0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E508973-4223-A049-9C91-14DFAAE1913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BB1A46F-9B1F-1449-B1F5-553CBE2B2C9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0BB5BD2-7C5D-4E46-8633-E59D67294FB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C310E78F-3C9B-9545-B786-3FB02C0C79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BB792D-F89F-E64E-80E5-A01726DCA53F}" type="datetimeFigureOut">
              <a:rPr lang="en-US" smtClean="0"/>
              <a:t>7/14/21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58B4921-B2FE-F04C-861B-5150731150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D2D29D0-2569-5047-8642-D1B2663BAB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9E9E3F-B2A9-D946-967D-8072AB27F1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23431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4BDF8A-3E0C-D04C-9C35-9D2667D2A2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CA52E68-8AE9-FF42-B54C-566052F330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BB792D-F89F-E64E-80E5-A01726DCA53F}" type="datetimeFigureOut">
              <a:rPr lang="en-US" smtClean="0"/>
              <a:t>7/14/21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423FAB3-C246-084B-8903-D0869D9CB3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F0F111D-AA87-B149-9CA2-B7C5EDD1D4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9E9E3F-B2A9-D946-967D-8072AB27F1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51518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632B46E-A371-7A43-BF0D-3B0C5D3DB1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BB792D-F89F-E64E-80E5-A01726DCA53F}" type="datetimeFigureOut">
              <a:rPr lang="en-US" smtClean="0"/>
              <a:t>7/14/21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3BBDB2B-5656-D042-A3F9-57F24D876B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4A646D3-9FBB-B74C-86B1-68D917D61B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9E9E3F-B2A9-D946-967D-8072AB27F1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56805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91AED9-475E-DC47-A5E7-D1AF841F22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A627278-6027-CD45-AFC7-F97D40E1565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8B719CB-EA8F-EF45-85D0-E96156E55C1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2907A66-0D1C-0442-9258-E289B68C3A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BB792D-F89F-E64E-80E5-A01726DCA53F}" type="datetimeFigureOut">
              <a:rPr lang="en-US" smtClean="0"/>
              <a:t>7/14/21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FB109CD-44D9-9B48-87DC-2ABDA3E679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3045AFA-6531-6A4D-8BAC-F6D846E9E7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9E9E3F-B2A9-D946-967D-8072AB27F1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78711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458BAF-DBC3-4642-BE7D-D5132CFB62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AA4148C-CB06-A041-B690-E578A1C219F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DBAE6B5-79E8-364E-8453-71A82787A8B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9E4E9B7-403B-234A-AC3B-FD2B4063EB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BB792D-F89F-E64E-80E5-A01726DCA53F}" type="datetimeFigureOut">
              <a:rPr lang="en-US" smtClean="0"/>
              <a:t>7/14/21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720B6B5-2D5E-3049-99EA-FC13FB3B51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4E57761-1FC2-B548-B229-527A9D127A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9E9E3F-B2A9-D946-967D-8072AB27F1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08202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3A6EC1C-CE0B-0B42-92A2-7C935520F7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5F22486-75FF-D249-979F-9BA69CD1658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B5C0B4B-322C-AA4A-8C4D-D10CFE92069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BB792D-F89F-E64E-80E5-A01726DCA53F}" type="datetimeFigureOut">
              <a:rPr lang="en-US" smtClean="0"/>
              <a:t>7/14/21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BDD2D73-D135-CD45-85FA-E4B7B44A353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3151A2F-C341-5043-B9EF-10972B883E2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19E9E3F-B2A9-D946-967D-8072AB27F1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30558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eg"/><Relationship Id="rId3" Type="http://schemas.openxmlformats.org/officeDocument/2006/relationships/hyperlink" Target="mailto:emontesh@mail.usf.edu" TargetMode="External"/><Relationship Id="rId7" Type="http://schemas.openxmlformats.org/officeDocument/2006/relationships/image" Target="../media/image4.png"/><Relationship Id="rId12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.png"/><Relationship Id="rId11" Type="http://schemas.openxmlformats.org/officeDocument/2006/relationships/image" Target="../media/image8.jpg"/><Relationship Id="rId5" Type="http://schemas.openxmlformats.org/officeDocument/2006/relationships/image" Target="../media/image2.png"/><Relationship Id="rId10" Type="http://schemas.openxmlformats.org/officeDocument/2006/relationships/image" Target="../media/image7.png"/><Relationship Id="rId4" Type="http://schemas.openxmlformats.org/officeDocument/2006/relationships/image" Target="../media/image1.emf"/><Relationship Id="rId9" Type="http://schemas.openxmlformats.org/officeDocument/2006/relationships/image" Target="../media/image6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hape 176"/>
          <p:cNvSpPr txBox="1">
            <a:spLocks/>
          </p:cNvSpPr>
          <p:nvPr/>
        </p:nvSpPr>
        <p:spPr>
          <a:xfrm>
            <a:off x="92631" y="5349987"/>
            <a:ext cx="4669212" cy="1657191"/>
          </a:xfrm>
          <a:prstGeom prst="rect">
            <a:avLst/>
          </a:prstGeom>
        </p:spPr>
        <p:txBody>
          <a:bodyPr vert="horz" wrap="square" lIns="25705" tIns="25705" rIns="25705" bIns="25705" rtlCol="0" anchor="ctr" anchorCtr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defTabSz="914353">
              <a:spcBef>
                <a:spcPts val="0"/>
              </a:spcBef>
              <a:defRPr/>
            </a:pPr>
            <a:br>
              <a:rPr lang="en" sz="700" dirty="0">
                <a:solidFill>
                  <a:prstClr val="black"/>
                </a:solidFill>
                <a:latin typeface="Helvetica Neue"/>
              </a:rPr>
            </a:br>
            <a:r>
              <a:rPr lang="en" sz="1600" dirty="0">
                <a:solidFill>
                  <a:prstClr val="black"/>
                </a:solidFill>
                <a:latin typeface="Helvetica Neue"/>
              </a:rPr>
              <a:t>Enrique Montes (</a:t>
            </a:r>
            <a:r>
              <a:rPr lang="en" sz="1600" dirty="0">
                <a:solidFill>
                  <a:prstClr val="black"/>
                </a:solidFill>
                <a:latin typeface="Helvetica Neue"/>
                <a:hlinkClick r:id="rId3"/>
              </a:rPr>
              <a:t>emontesh@usf.edu</a:t>
            </a:r>
            <a:r>
              <a:rPr lang="en" sz="1600" dirty="0">
                <a:solidFill>
                  <a:prstClr val="black"/>
                </a:solidFill>
                <a:latin typeface="Helvetica Neue"/>
              </a:rPr>
              <a:t>)</a:t>
            </a:r>
            <a:endParaRPr lang="en" sz="800" dirty="0">
              <a:solidFill>
                <a:prstClr val="black"/>
              </a:solidFill>
              <a:latin typeface="Helvetica Neue"/>
            </a:endParaRPr>
          </a:p>
          <a:p>
            <a:pPr algn="l" defTabSz="914353">
              <a:spcBef>
                <a:spcPts val="0"/>
              </a:spcBef>
              <a:defRPr/>
            </a:pPr>
            <a:r>
              <a:rPr lang="en" sz="1600" dirty="0">
                <a:solidFill>
                  <a:prstClr val="black"/>
                </a:solidFill>
                <a:latin typeface="Helvetica Neue"/>
              </a:rPr>
              <a:t>Frank Muller-Karger (</a:t>
            </a:r>
            <a:r>
              <a:rPr lang="en" sz="1600" dirty="0">
                <a:solidFill>
                  <a:prstClr val="black"/>
                </a:solidFill>
                <a:latin typeface="Helvetica Neue"/>
                <a:hlinkClick r:id="rId3"/>
              </a:rPr>
              <a:t>carib@usf.edu</a:t>
            </a:r>
            <a:r>
              <a:rPr lang="en" sz="1600" dirty="0">
                <a:solidFill>
                  <a:prstClr val="black"/>
                </a:solidFill>
                <a:latin typeface="Helvetica Neue"/>
              </a:rPr>
              <a:t>)</a:t>
            </a:r>
          </a:p>
          <a:p>
            <a:pPr algn="l" defTabSz="914353">
              <a:spcBef>
                <a:spcPts val="0"/>
              </a:spcBef>
              <a:defRPr/>
            </a:pPr>
            <a:r>
              <a:rPr lang="en" sz="1600" dirty="0">
                <a:solidFill>
                  <a:prstClr val="black"/>
                </a:solidFill>
                <a:latin typeface="Helvetica Neue"/>
              </a:rPr>
              <a:t>College of Marine Science</a:t>
            </a:r>
          </a:p>
          <a:p>
            <a:pPr algn="l" defTabSz="914353">
              <a:spcBef>
                <a:spcPts val="0"/>
              </a:spcBef>
              <a:defRPr/>
            </a:pPr>
            <a:r>
              <a:rPr lang="en" sz="1600" dirty="0">
                <a:solidFill>
                  <a:prstClr val="black"/>
                </a:solidFill>
                <a:latin typeface="Helvetica Neue"/>
              </a:rPr>
              <a:t>University of South Florida</a:t>
            </a:r>
          </a:p>
        </p:txBody>
      </p:sp>
      <p:pic>
        <p:nvPicPr>
          <p:cNvPr id="10" name="Picture 9" descr="OLS_w_border_sm-1.pdf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3717" y="283175"/>
            <a:ext cx="4822091" cy="5329681"/>
          </a:xfrm>
          <a:prstGeom prst="rect">
            <a:avLst/>
          </a:prstGeom>
          <a:ln w="28575">
            <a:solidFill>
              <a:schemeClr val="accent4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3" name="Rectangle 12"/>
          <p:cNvSpPr/>
          <p:nvPr/>
        </p:nvSpPr>
        <p:spPr>
          <a:xfrm>
            <a:off x="5316780" y="287541"/>
            <a:ext cx="4164678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457177">
              <a:defRPr/>
            </a:pPr>
            <a:r>
              <a:rPr lang="en-US" sz="3200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elvetica Neue"/>
              </a:rPr>
              <a:t>Ocean satellite remote sensing applications: access, visualize, and analyze satellite data to better understand our ocean ecosystems</a:t>
            </a:r>
            <a:endParaRPr lang="en" sz="3200" dirty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elvetica Neue"/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55D8087A-8F11-4E90-8330-FDA0657A6E5C}"/>
              </a:ext>
            </a:extLst>
          </p:cNvPr>
          <p:cNvGrpSpPr>
            <a:grpSpLocks noChangeAspect="1"/>
          </p:cNvGrpSpPr>
          <p:nvPr/>
        </p:nvGrpSpPr>
        <p:grpSpPr>
          <a:xfrm>
            <a:off x="5316780" y="4060020"/>
            <a:ext cx="5094170" cy="2797980"/>
            <a:chOff x="6233801" y="3830271"/>
            <a:chExt cx="6474502" cy="3556129"/>
          </a:xfrm>
        </p:grpSpPr>
        <p:sp>
          <p:nvSpPr>
            <p:cNvPr id="7" name="Rectangle 6"/>
            <p:cNvSpPr/>
            <p:nvPr/>
          </p:nvSpPr>
          <p:spPr>
            <a:xfrm>
              <a:off x="6233801" y="3830271"/>
              <a:ext cx="6474502" cy="355612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defTabSz="457177">
                <a:defRPr/>
              </a:pPr>
              <a:endParaRPr lang="en-US">
                <a:solidFill>
                  <a:prstClr val="white"/>
                </a:solidFill>
                <a:latin typeface="Calibri"/>
              </a:endParaRPr>
            </a:p>
          </p:txBody>
        </p:sp>
        <p:pic>
          <p:nvPicPr>
            <p:cNvPr id="18" name="Picture 17" descr="Logomark_MarineGEO_Tennenbaum_RGB.png">
              <a:extLst>
                <a:ext uri="{FF2B5EF4-FFF2-40B4-BE49-F238E27FC236}">
                  <a16:creationId xmlns:a16="http://schemas.microsoft.com/office/drawing/2014/main" id="{146D52C8-29C5-0A46-A2CA-43F2053354EE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144802" y="6386694"/>
              <a:ext cx="2456294" cy="768929"/>
            </a:xfrm>
            <a:prstGeom prst="rect">
              <a:avLst/>
            </a:prstGeom>
          </p:spPr>
        </p:pic>
        <p:pic>
          <p:nvPicPr>
            <p:cNvPr id="19" name="Picture 18" descr="G:\My Drive\MBON\GLOBAL_MBON\P2P\P2P_Project\P2P_workshop_CEBIMar\GOOS_Biology-and-Ecosystems_WhiteUNFRAMED2_logo.png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860641" y="3869374"/>
              <a:ext cx="2740455" cy="1421992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1" name="Picture 2" descr="Image result for geo bon logo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36405" y="6056378"/>
              <a:ext cx="1005409" cy="100540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2" name="Picture 21">
              <a:extLst>
                <a:ext uri="{FF2B5EF4-FFF2-40B4-BE49-F238E27FC236}">
                  <a16:creationId xmlns:a16="http://schemas.microsoft.com/office/drawing/2014/main" id="{E7306B18-4406-4FB4-B286-B929722F52A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7295217" y="6407947"/>
              <a:ext cx="2044698" cy="554964"/>
            </a:xfrm>
            <a:prstGeom prst="rect">
              <a:avLst/>
            </a:prstGeom>
            <a:ln>
              <a:noFill/>
            </a:ln>
          </p:spPr>
        </p:pic>
        <p:pic>
          <p:nvPicPr>
            <p:cNvPr id="1026" name="Picture 2" descr="OBIS (@OBISNetwork) | Twitter">
              <a:extLst>
                <a:ext uri="{FF2B5EF4-FFF2-40B4-BE49-F238E27FC236}">
                  <a16:creationId xmlns:a16="http://schemas.microsoft.com/office/drawing/2014/main" id="{10D5DFE5-3084-D947-8EE7-42BCAF59DAD5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9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8464596" y="5069778"/>
              <a:ext cx="1605630" cy="107711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050" name="Picture 2" descr="IABO">
              <a:extLst>
                <a:ext uri="{FF2B5EF4-FFF2-40B4-BE49-F238E27FC236}">
                  <a16:creationId xmlns:a16="http://schemas.microsoft.com/office/drawing/2014/main" id="{9EFB9F59-25DF-40DB-AC23-32D5B7E4F3A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73334" y="4094589"/>
              <a:ext cx="2087431" cy="107711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8" name="Shape 177"/>
          <p:cNvPicPr preferRelativeResize="0">
            <a:picLocks noChangeAspect="1"/>
          </p:cNvPicPr>
          <p:nvPr/>
        </p:nvPicPr>
        <p:blipFill>
          <a:blip r:embed="rId11">
            <a:alphaModFix/>
          </a:blip>
          <a:stretch>
            <a:fillRect/>
          </a:stretch>
        </p:blipFill>
        <p:spPr>
          <a:xfrm>
            <a:off x="9728259" y="5062143"/>
            <a:ext cx="1678341" cy="847479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99E0FEC9-897B-2E44-9875-98D1A7136E4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680623" y="166249"/>
            <a:ext cx="2511377" cy="36031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8174666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>
            <a:extLst>
              <a:ext uri="{FF2B5EF4-FFF2-40B4-BE49-F238E27FC236}">
                <a16:creationId xmlns:a16="http://schemas.microsoft.com/office/drawing/2014/main" id="{1BD1F710-E953-DC48-95FB-E6852B78CD9C}"/>
              </a:ext>
            </a:extLst>
          </p:cNvPr>
          <p:cNvGrpSpPr>
            <a:grpSpLocks noChangeAspect="1"/>
          </p:cNvGrpSpPr>
          <p:nvPr/>
        </p:nvGrpSpPr>
        <p:grpSpPr>
          <a:xfrm>
            <a:off x="101600" y="1143000"/>
            <a:ext cx="5705491" cy="4292600"/>
            <a:chOff x="2863849" y="241300"/>
            <a:chExt cx="8355675" cy="6286500"/>
          </a:xfrm>
        </p:grpSpPr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99887B67-3BD3-7C45-A338-C358788F364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863849" y="241300"/>
              <a:ext cx="8355675" cy="6286500"/>
            </a:xfrm>
            <a:prstGeom prst="rect">
              <a:avLst/>
            </a:prstGeom>
          </p:spPr>
        </p:pic>
        <p:sp>
          <p:nvSpPr>
            <p:cNvPr id="4" name="Oval 3">
              <a:extLst>
                <a:ext uri="{FF2B5EF4-FFF2-40B4-BE49-F238E27FC236}">
                  <a16:creationId xmlns:a16="http://schemas.microsoft.com/office/drawing/2014/main" id="{FA672B2A-68BF-264C-9864-C83ECFF6DA02}"/>
                </a:ext>
              </a:extLst>
            </p:cNvPr>
            <p:cNvSpPr/>
            <p:nvPr/>
          </p:nvSpPr>
          <p:spPr>
            <a:xfrm>
              <a:off x="4779530" y="3771900"/>
              <a:ext cx="4250170" cy="952500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4908487E-AB50-1A4B-BA58-8A53E0CB6A5D}"/>
              </a:ext>
            </a:extLst>
          </p:cNvPr>
          <p:cNvGrpSpPr>
            <a:grpSpLocks noChangeAspect="1"/>
          </p:cNvGrpSpPr>
          <p:nvPr/>
        </p:nvGrpSpPr>
        <p:grpSpPr>
          <a:xfrm>
            <a:off x="6096000" y="1143000"/>
            <a:ext cx="5709050" cy="4292600"/>
            <a:chOff x="6096000" y="1143000"/>
            <a:chExt cx="5709050" cy="4292600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C894D59C-6A13-B944-9401-EFEB6641B59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096000" y="1143000"/>
              <a:ext cx="5709050" cy="4292600"/>
            </a:xfrm>
            <a:prstGeom prst="rect">
              <a:avLst/>
            </a:prstGeom>
          </p:spPr>
        </p:pic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CAD9267B-2018-244A-97F3-24BE8091BB27}"/>
                </a:ext>
              </a:extLst>
            </p:cNvPr>
            <p:cNvSpPr/>
            <p:nvPr/>
          </p:nvSpPr>
          <p:spPr>
            <a:xfrm>
              <a:off x="7473930" y="2689706"/>
              <a:ext cx="2902136" cy="650394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12" name="Picture 6" descr="RStudio Logo Usage Guidelines - RStudio">
            <a:extLst>
              <a:ext uri="{FF2B5EF4-FFF2-40B4-BE49-F238E27FC236}">
                <a16:creationId xmlns:a16="http://schemas.microsoft.com/office/drawing/2014/main" id="{2574C46C-ACA6-6B4D-AB30-BEC27B82B68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5250" y="361951"/>
            <a:ext cx="1972367" cy="692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341013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777EE776-1D92-9D47-BEDB-611407B2218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9700" y="1225550"/>
            <a:ext cx="5206107" cy="3924300"/>
          </a:xfrm>
          <a:prstGeom prst="rect">
            <a:avLst/>
          </a:prstGeom>
        </p:spPr>
      </p:pic>
      <p:sp>
        <p:nvSpPr>
          <p:cNvPr id="5" name="Oval 4">
            <a:extLst>
              <a:ext uri="{FF2B5EF4-FFF2-40B4-BE49-F238E27FC236}">
                <a16:creationId xmlns:a16="http://schemas.microsoft.com/office/drawing/2014/main" id="{B4497D84-3F30-7346-A864-808D17B9D3F5}"/>
              </a:ext>
            </a:extLst>
          </p:cNvPr>
          <p:cNvSpPr/>
          <p:nvPr/>
        </p:nvSpPr>
        <p:spPr>
          <a:xfrm>
            <a:off x="1936730" y="2692400"/>
            <a:ext cx="1809770" cy="4064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E2FB5EA8-78FC-0243-9D2A-32E0217C203E}"/>
              </a:ext>
            </a:extLst>
          </p:cNvPr>
          <p:cNvSpPr/>
          <p:nvPr/>
        </p:nvSpPr>
        <p:spPr>
          <a:xfrm>
            <a:off x="2971800" y="3921125"/>
            <a:ext cx="635000" cy="4064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1732476-6B3C-E244-99BC-B80FA067A4A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41510" y="1123951"/>
            <a:ext cx="5856789" cy="4381499"/>
          </a:xfrm>
          <a:prstGeom prst="rect">
            <a:avLst/>
          </a:prstGeom>
        </p:spPr>
      </p:pic>
      <p:sp>
        <p:nvSpPr>
          <p:cNvPr id="9" name="Oval 8">
            <a:extLst>
              <a:ext uri="{FF2B5EF4-FFF2-40B4-BE49-F238E27FC236}">
                <a16:creationId xmlns:a16="http://schemas.microsoft.com/office/drawing/2014/main" id="{82F1253A-0484-954E-BCC1-4B92D499D835}"/>
              </a:ext>
            </a:extLst>
          </p:cNvPr>
          <p:cNvSpPr/>
          <p:nvPr/>
        </p:nvSpPr>
        <p:spPr>
          <a:xfrm>
            <a:off x="11201399" y="1123951"/>
            <a:ext cx="635000" cy="4064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68068A54-2687-5E4E-8A3D-A9F99F510479}"/>
              </a:ext>
            </a:extLst>
          </p:cNvPr>
          <p:cNvSpPr/>
          <p:nvPr/>
        </p:nvSpPr>
        <p:spPr>
          <a:xfrm>
            <a:off x="9080498" y="3514725"/>
            <a:ext cx="1485901" cy="173672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6" descr="RStudio Logo Usage Guidelines - RStudio">
            <a:extLst>
              <a:ext uri="{FF2B5EF4-FFF2-40B4-BE49-F238E27FC236}">
                <a16:creationId xmlns:a16="http://schemas.microsoft.com/office/drawing/2014/main" id="{B2B92E30-8803-1F4F-A77E-7ADDF842D67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5250" y="361951"/>
            <a:ext cx="1972367" cy="692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036177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9" grpId="0" animBg="1"/>
      <p:bldP spid="1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RStudio Logo Usage Guidelines - RStudio">
            <a:extLst>
              <a:ext uri="{FF2B5EF4-FFF2-40B4-BE49-F238E27FC236}">
                <a16:creationId xmlns:a16="http://schemas.microsoft.com/office/drawing/2014/main" id="{10936863-DF40-7241-BC5D-CEABFFD4DCA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09550" y="117476"/>
            <a:ext cx="1972367" cy="692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B349B818-D94D-BF47-AF66-352F1177C80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7550" y="869950"/>
            <a:ext cx="10756900" cy="5854700"/>
          </a:xfrm>
          <a:prstGeom prst="rect">
            <a:avLst/>
          </a:prstGeom>
        </p:spPr>
      </p:pic>
      <p:sp>
        <p:nvSpPr>
          <p:cNvPr id="5" name="Oval 4">
            <a:extLst>
              <a:ext uri="{FF2B5EF4-FFF2-40B4-BE49-F238E27FC236}">
                <a16:creationId xmlns:a16="http://schemas.microsoft.com/office/drawing/2014/main" id="{122879FC-A98B-684E-A660-1ED877F5652B}"/>
              </a:ext>
            </a:extLst>
          </p:cNvPr>
          <p:cNvSpPr/>
          <p:nvPr/>
        </p:nvSpPr>
        <p:spPr>
          <a:xfrm>
            <a:off x="7289800" y="5372100"/>
            <a:ext cx="1384300" cy="2667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2EFB963E-E975-7A46-AA63-6F55C46640A7}"/>
              </a:ext>
            </a:extLst>
          </p:cNvPr>
          <p:cNvSpPr/>
          <p:nvPr/>
        </p:nvSpPr>
        <p:spPr>
          <a:xfrm>
            <a:off x="717550" y="1219200"/>
            <a:ext cx="6534150" cy="3213100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39287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Why Are People Changing Their Facebook Photo To A Red X? It's A Supportive  Gesture">
            <a:extLst>
              <a:ext uri="{FF2B5EF4-FFF2-40B4-BE49-F238E27FC236}">
                <a16:creationId xmlns:a16="http://schemas.microsoft.com/office/drawing/2014/main" id="{B90F457C-22AF-FD45-A2EC-FA437336142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76200" y="-733083"/>
            <a:ext cx="12344400" cy="83241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10" descr="GitHub logo and symbol, meaning, history, PNG">
            <a:extLst>
              <a:ext uri="{FF2B5EF4-FFF2-40B4-BE49-F238E27FC236}">
                <a16:creationId xmlns:a16="http://schemas.microsoft.com/office/drawing/2014/main" id="{FB082ECC-C5FC-FD4F-9E66-2B75FB09D3F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610599" y="2575961"/>
            <a:ext cx="2628245" cy="14718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6" descr="RStudio Logo Usage Guidelines - RStudio">
            <a:extLst>
              <a:ext uri="{FF2B5EF4-FFF2-40B4-BE49-F238E27FC236}">
                <a16:creationId xmlns:a16="http://schemas.microsoft.com/office/drawing/2014/main" id="{F398E908-45EE-B640-ACFA-6C924645125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2250" y="2693090"/>
            <a:ext cx="4194122" cy="14718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8">
            <a:extLst>
              <a:ext uri="{FF2B5EF4-FFF2-40B4-BE49-F238E27FC236}">
                <a16:creationId xmlns:a16="http://schemas.microsoft.com/office/drawing/2014/main" id="{1841CF19-62AD-AC4C-B71D-7271E19F266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28416" y="2693091"/>
            <a:ext cx="2970139" cy="12375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6792868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DA347EBE-9FA8-F248-9FA8-55F3AAF0DB5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300" y="330200"/>
            <a:ext cx="6600521" cy="3556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6B97622-496F-F74C-ABC9-6FF50D3B135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114799" y="2705100"/>
            <a:ext cx="7962901" cy="4064000"/>
          </a:xfrm>
          <a:prstGeom prst="rect">
            <a:avLst/>
          </a:prstGeom>
        </p:spPr>
      </p:pic>
      <p:sp>
        <p:nvSpPr>
          <p:cNvPr id="7" name="Oval 6">
            <a:extLst>
              <a:ext uri="{FF2B5EF4-FFF2-40B4-BE49-F238E27FC236}">
                <a16:creationId xmlns:a16="http://schemas.microsoft.com/office/drawing/2014/main" id="{64F1A283-6972-364F-8B97-3452BB0992EF}"/>
              </a:ext>
            </a:extLst>
          </p:cNvPr>
          <p:cNvSpPr/>
          <p:nvPr/>
        </p:nvSpPr>
        <p:spPr>
          <a:xfrm>
            <a:off x="1028700" y="2438400"/>
            <a:ext cx="1384300" cy="3810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D6F06F13-D962-4D44-B1FE-C381B005BC8D}"/>
              </a:ext>
            </a:extLst>
          </p:cNvPr>
          <p:cNvSpPr/>
          <p:nvPr/>
        </p:nvSpPr>
        <p:spPr>
          <a:xfrm>
            <a:off x="9664700" y="4381500"/>
            <a:ext cx="457200" cy="3048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38825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1C0149E2-535D-7D41-B4C7-A9E4B4F25C4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46100" y="863600"/>
            <a:ext cx="11328400" cy="568960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18DED5FD-A291-B144-9E54-C9AC1D96A22D}"/>
              </a:ext>
            </a:extLst>
          </p:cNvPr>
          <p:cNvSpPr txBox="1"/>
          <p:nvPr/>
        </p:nvSpPr>
        <p:spPr>
          <a:xfrm>
            <a:off x="3238500" y="2743200"/>
            <a:ext cx="11372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Right-click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7F2BD43E-C886-3F44-8E5D-977F547D0A94}"/>
              </a:ext>
            </a:extLst>
          </p:cNvPr>
          <p:cNvSpPr/>
          <p:nvPr/>
        </p:nvSpPr>
        <p:spPr>
          <a:xfrm>
            <a:off x="1200691" y="25400"/>
            <a:ext cx="1013303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000" dirty="0"/>
              <a:t>Download ‘</a:t>
            </a:r>
            <a:r>
              <a:rPr lang="en-US" sz="4000" dirty="0" err="1"/>
              <a:t>sat_Ghana_Rscript.Rmd</a:t>
            </a:r>
            <a:r>
              <a:rPr lang="en-US" sz="4000" dirty="0"/>
              <a:t>’ as a .txt file</a:t>
            </a:r>
          </a:p>
        </p:txBody>
      </p:sp>
    </p:spTree>
    <p:extLst>
      <p:ext uri="{BB962C8B-B14F-4D97-AF65-F5344CB8AC3E}">
        <p14:creationId xmlns:p14="http://schemas.microsoft.com/office/powerpoint/2010/main" val="88417498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3C1B415B-9EF2-F14F-8201-923136A9CA39}"/>
              </a:ext>
            </a:extLst>
          </p:cNvPr>
          <p:cNvSpPr/>
          <p:nvPr/>
        </p:nvSpPr>
        <p:spPr>
          <a:xfrm>
            <a:off x="2415183" y="2721114"/>
            <a:ext cx="676448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000"/>
              <a:t>Congratulations! You are all set</a:t>
            </a:r>
            <a:endParaRPr lang="en-US" sz="4000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DE34007A-26A4-0740-B769-059A7F86418F}"/>
              </a:ext>
            </a:extLst>
          </p:cNvPr>
          <p:cNvSpPr/>
          <p:nvPr/>
        </p:nvSpPr>
        <p:spPr>
          <a:xfrm>
            <a:off x="9179664" y="2819400"/>
            <a:ext cx="28448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000" dirty="0"/>
              <a:t>😉</a:t>
            </a:r>
          </a:p>
        </p:txBody>
      </p:sp>
    </p:spTree>
    <p:extLst>
      <p:ext uri="{BB962C8B-B14F-4D97-AF65-F5344CB8AC3E}">
        <p14:creationId xmlns:p14="http://schemas.microsoft.com/office/powerpoint/2010/main" val="10825096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890291A-B111-EF45-8065-2A53382B209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99364" y="368088"/>
            <a:ext cx="4346495" cy="3060912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27CDA65C-E9D9-F143-B08C-AEC951E08DC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20954" y="190500"/>
            <a:ext cx="4327936" cy="3131955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0A0BA949-0264-A945-BFAC-BF16D2182E6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99364" y="3587034"/>
            <a:ext cx="4423188" cy="3162109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C6E970C8-E7D4-5B46-9630-2C6E465801C5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18925" y="3322455"/>
            <a:ext cx="4423188" cy="3535545"/>
          </a:xfrm>
          <a:prstGeom prst="rect">
            <a:avLst/>
          </a:prstGeom>
        </p:spPr>
      </p:pic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7DE2E11B-E85C-0249-B6BF-CF944BBAE33F}"/>
              </a:ext>
            </a:extLst>
          </p:cNvPr>
          <p:cNvCxnSpPr>
            <a:cxnSpLocks/>
          </p:cNvCxnSpPr>
          <p:nvPr/>
        </p:nvCxnSpPr>
        <p:spPr>
          <a:xfrm flipV="1">
            <a:off x="1986595" y="751115"/>
            <a:ext cx="4109405" cy="523381"/>
          </a:xfrm>
          <a:prstGeom prst="straightConnector1">
            <a:avLst/>
          </a:prstGeom>
          <a:ln w="12700"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36E79EF3-90BD-124D-B3EE-B5CA49B71158}"/>
              </a:ext>
            </a:extLst>
          </p:cNvPr>
          <p:cNvCxnSpPr>
            <a:cxnSpLocks/>
          </p:cNvCxnSpPr>
          <p:nvPr/>
        </p:nvCxnSpPr>
        <p:spPr>
          <a:xfrm flipV="1">
            <a:off x="1986595" y="3989616"/>
            <a:ext cx="4109405" cy="555880"/>
          </a:xfrm>
          <a:prstGeom prst="straightConnector1">
            <a:avLst/>
          </a:prstGeom>
          <a:ln w="12700"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C5F868C7-D5EE-6046-9811-96E1637C6A45}"/>
              </a:ext>
            </a:extLst>
          </p:cNvPr>
          <p:cNvSpPr txBox="1"/>
          <p:nvPr/>
        </p:nvSpPr>
        <p:spPr>
          <a:xfrm>
            <a:off x="1485242" y="247384"/>
            <a:ext cx="24905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Sea surface temperature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617303CD-E6BE-5943-828F-EDAEAF318F8E}"/>
              </a:ext>
            </a:extLst>
          </p:cNvPr>
          <p:cNvSpPr txBox="1"/>
          <p:nvPr/>
        </p:nvSpPr>
        <p:spPr>
          <a:xfrm>
            <a:off x="1485242" y="3357569"/>
            <a:ext cx="25269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Sea surface chlorophyll-a</a:t>
            </a:r>
          </a:p>
        </p:txBody>
      </p:sp>
    </p:spTree>
    <p:extLst>
      <p:ext uri="{BB962C8B-B14F-4D97-AF65-F5344CB8AC3E}">
        <p14:creationId xmlns:p14="http://schemas.microsoft.com/office/powerpoint/2010/main" val="423675444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R">
            <a:extLst>
              <a:ext uri="{FF2B5EF4-FFF2-40B4-BE49-F238E27FC236}">
                <a16:creationId xmlns:a16="http://schemas.microsoft.com/office/drawing/2014/main" id="{9BE9E210-4655-D945-9886-5F4EBEFE159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06400" y="374650"/>
            <a:ext cx="2540000" cy="1968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RStudio Logo Usage Guidelines - RStudio">
            <a:extLst>
              <a:ext uri="{FF2B5EF4-FFF2-40B4-BE49-F238E27FC236}">
                <a16:creationId xmlns:a16="http://schemas.microsoft.com/office/drawing/2014/main" id="{81446671-8667-894D-A276-8B37D1AF375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327400" y="2343150"/>
            <a:ext cx="3422650" cy="1201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>
            <a:extLst>
              <a:ext uri="{FF2B5EF4-FFF2-40B4-BE49-F238E27FC236}">
                <a16:creationId xmlns:a16="http://schemas.microsoft.com/office/drawing/2014/main" id="{D4D3490A-2EE6-3E4F-8652-364F99C7DB2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21450" y="3657240"/>
            <a:ext cx="2978150" cy="12408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2" name="Picture 10" descr="GitHub logo and symbol, meaning, history, PNG">
            <a:extLst>
              <a:ext uri="{FF2B5EF4-FFF2-40B4-BE49-F238E27FC236}">
                <a16:creationId xmlns:a16="http://schemas.microsoft.com/office/drawing/2014/main" id="{41B35C5B-502A-F74D-B265-BD8D130F659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724900" y="4898136"/>
            <a:ext cx="3352800" cy="187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8354361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R">
            <a:extLst>
              <a:ext uri="{FF2B5EF4-FFF2-40B4-BE49-F238E27FC236}">
                <a16:creationId xmlns:a16="http://schemas.microsoft.com/office/drawing/2014/main" id="{1EB6F56E-7C1E-A34A-8116-9ABD58160A2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06400" y="2063750"/>
            <a:ext cx="2540000" cy="1968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E2B535D2-07DE-DE43-A01B-C14F762FE88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16400" y="1208087"/>
            <a:ext cx="6328726" cy="3679825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0A92A1F5-7F53-484C-9E66-34DEE993F767}"/>
              </a:ext>
            </a:extLst>
          </p:cNvPr>
          <p:cNvSpPr/>
          <p:nvPr/>
        </p:nvSpPr>
        <p:spPr>
          <a:xfrm>
            <a:off x="4559101" y="221734"/>
            <a:ext cx="582159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000" dirty="0"/>
              <a:t>https://</a:t>
            </a:r>
            <a:r>
              <a:rPr lang="en-US" sz="4000" dirty="0" err="1"/>
              <a:t>www.r-project.org</a:t>
            </a:r>
            <a:r>
              <a:rPr lang="en-US" sz="4000" dirty="0"/>
              <a:t>/</a:t>
            </a: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293A1BE1-6828-9640-9811-11B8CAD2E0CD}"/>
              </a:ext>
            </a:extLst>
          </p:cNvPr>
          <p:cNvSpPr/>
          <p:nvPr/>
        </p:nvSpPr>
        <p:spPr>
          <a:xfrm>
            <a:off x="7848600" y="2311400"/>
            <a:ext cx="1308100" cy="4826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F76EEE5D-8A1B-A74F-8CA1-96D182F4E082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49701" y="5430626"/>
            <a:ext cx="3606999" cy="793028"/>
          </a:xfrm>
          <a:prstGeom prst="rect">
            <a:avLst/>
          </a:prstGeom>
        </p:spPr>
      </p:pic>
      <p:sp>
        <p:nvSpPr>
          <p:cNvPr id="10" name="Oval 9">
            <a:extLst>
              <a:ext uri="{FF2B5EF4-FFF2-40B4-BE49-F238E27FC236}">
                <a16:creationId xmlns:a16="http://schemas.microsoft.com/office/drawing/2014/main" id="{B1D8DB0E-29C9-2845-888C-246C32F7542C}"/>
              </a:ext>
            </a:extLst>
          </p:cNvPr>
          <p:cNvSpPr/>
          <p:nvPr/>
        </p:nvSpPr>
        <p:spPr>
          <a:xfrm>
            <a:off x="5245100" y="5067300"/>
            <a:ext cx="4140200" cy="1568966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13950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R">
            <a:extLst>
              <a:ext uri="{FF2B5EF4-FFF2-40B4-BE49-F238E27FC236}">
                <a16:creationId xmlns:a16="http://schemas.microsoft.com/office/drawing/2014/main" id="{1EB6F56E-7C1E-A34A-8116-9ABD58160A2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06400" y="2063750"/>
            <a:ext cx="2540000" cy="1968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0A92A1F5-7F53-484C-9E66-34DEE993F767}"/>
              </a:ext>
            </a:extLst>
          </p:cNvPr>
          <p:cNvSpPr/>
          <p:nvPr/>
        </p:nvSpPr>
        <p:spPr>
          <a:xfrm>
            <a:off x="4559101" y="221734"/>
            <a:ext cx="582159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000" dirty="0"/>
              <a:t>https://</a:t>
            </a:r>
            <a:r>
              <a:rPr lang="en-US" sz="4000" dirty="0" err="1"/>
              <a:t>www.r-project.org</a:t>
            </a:r>
            <a:r>
              <a:rPr lang="en-US" sz="4000" dirty="0"/>
              <a:t>/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3C880AD-9296-9F43-9156-E4125AE1F7A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79322" y="2295386"/>
            <a:ext cx="8912678" cy="1633213"/>
          </a:xfrm>
          <a:prstGeom prst="rect">
            <a:avLst/>
          </a:prstGeom>
        </p:spPr>
      </p:pic>
      <p:sp>
        <p:nvSpPr>
          <p:cNvPr id="9" name="Oval 8">
            <a:extLst>
              <a:ext uri="{FF2B5EF4-FFF2-40B4-BE49-F238E27FC236}">
                <a16:creationId xmlns:a16="http://schemas.microsoft.com/office/drawing/2014/main" id="{4EC0AC9F-EF79-C649-AF81-19F7BB6F5652}"/>
              </a:ext>
            </a:extLst>
          </p:cNvPr>
          <p:cNvSpPr/>
          <p:nvPr/>
        </p:nvSpPr>
        <p:spPr>
          <a:xfrm>
            <a:off x="3086100" y="2644517"/>
            <a:ext cx="4140200" cy="1568966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009231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RStudio Logo Usage Guidelines - RStudio">
            <a:extLst>
              <a:ext uri="{FF2B5EF4-FFF2-40B4-BE49-F238E27FC236}">
                <a16:creationId xmlns:a16="http://schemas.microsoft.com/office/drawing/2014/main" id="{8E031AA6-F3B2-274A-9290-932A24E31CE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09550" y="2584450"/>
            <a:ext cx="4813300" cy="1689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CAE9AB2D-AED5-F74B-BBAC-1E81B800EA86}"/>
              </a:ext>
            </a:extLst>
          </p:cNvPr>
          <p:cNvSpPr/>
          <p:nvPr/>
        </p:nvSpPr>
        <p:spPr>
          <a:xfrm>
            <a:off x="411650" y="310634"/>
            <a:ext cx="1165056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000" dirty="0"/>
              <a:t>https://</a:t>
            </a:r>
            <a:r>
              <a:rPr lang="en-US" sz="4000" dirty="0" err="1"/>
              <a:t>www.rstudio.com</a:t>
            </a:r>
            <a:r>
              <a:rPr lang="en-US" sz="4000" dirty="0"/>
              <a:t>/products/</a:t>
            </a:r>
            <a:r>
              <a:rPr lang="en-US" sz="4000" dirty="0" err="1"/>
              <a:t>rstudio</a:t>
            </a:r>
            <a:r>
              <a:rPr lang="en-US" sz="4000" dirty="0"/>
              <a:t>/download/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F6E7488-9236-D744-9DE3-C0C6AD00E91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67400" y="1574800"/>
            <a:ext cx="4260850" cy="45726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794027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8">
            <a:extLst>
              <a:ext uri="{FF2B5EF4-FFF2-40B4-BE49-F238E27FC236}">
                <a16:creationId xmlns:a16="http://schemas.microsoft.com/office/drawing/2014/main" id="{6B143623-5B29-7247-9519-0341805315B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47650" y="2927350"/>
            <a:ext cx="4419600" cy="1841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FDBC9736-9DBE-B645-B280-18EB17EFE23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13523" y="1854200"/>
            <a:ext cx="7005427" cy="4064000"/>
          </a:xfrm>
          <a:prstGeom prst="rect">
            <a:avLst/>
          </a:prstGeom>
        </p:spPr>
      </p:pic>
      <p:sp>
        <p:nvSpPr>
          <p:cNvPr id="5" name="Oval 4">
            <a:extLst>
              <a:ext uri="{FF2B5EF4-FFF2-40B4-BE49-F238E27FC236}">
                <a16:creationId xmlns:a16="http://schemas.microsoft.com/office/drawing/2014/main" id="{0BBA3231-FF4C-3146-9D6D-C97518BF9414}"/>
              </a:ext>
            </a:extLst>
          </p:cNvPr>
          <p:cNvSpPr/>
          <p:nvPr/>
        </p:nvSpPr>
        <p:spPr>
          <a:xfrm>
            <a:off x="6578600" y="2387600"/>
            <a:ext cx="2882900" cy="18923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EA5EAEDF-4438-E145-92D2-EEB212071FF1}"/>
              </a:ext>
            </a:extLst>
          </p:cNvPr>
          <p:cNvSpPr/>
          <p:nvPr/>
        </p:nvSpPr>
        <p:spPr>
          <a:xfrm>
            <a:off x="2707283" y="585857"/>
            <a:ext cx="677743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000" dirty="0"/>
              <a:t>https://git-</a:t>
            </a:r>
            <a:r>
              <a:rPr lang="en-US" sz="4000" dirty="0" err="1"/>
              <a:t>scm.com</a:t>
            </a:r>
            <a:r>
              <a:rPr lang="en-US" sz="4000" dirty="0"/>
              <a:t>/downloads</a:t>
            </a:r>
          </a:p>
        </p:txBody>
      </p:sp>
    </p:spTree>
    <p:extLst>
      <p:ext uri="{BB962C8B-B14F-4D97-AF65-F5344CB8AC3E}">
        <p14:creationId xmlns:p14="http://schemas.microsoft.com/office/powerpoint/2010/main" val="214102504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348E9153-872A-7246-9653-DF7CC083175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0350" y="1226171"/>
            <a:ext cx="9664700" cy="53975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3F9D210A-48C1-584E-AEED-D87A37E2B45F}"/>
              </a:ext>
            </a:extLst>
          </p:cNvPr>
          <p:cNvSpPr/>
          <p:nvPr/>
        </p:nvSpPr>
        <p:spPr>
          <a:xfrm>
            <a:off x="1347444" y="505585"/>
            <a:ext cx="749051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000" dirty="0"/>
              <a:t>https://</a:t>
            </a:r>
            <a:r>
              <a:rPr lang="en-US" sz="4000" dirty="0" err="1"/>
              <a:t>github.com</a:t>
            </a:r>
            <a:r>
              <a:rPr lang="en-US" sz="4000" dirty="0"/>
              <a:t>/</a:t>
            </a:r>
            <a:r>
              <a:rPr lang="en-US" sz="4000" dirty="0" err="1"/>
              <a:t>eqmh</a:t>
            </a:r>
            <a:r>
              <a:rPr lang="en-US" sz="4000" dirty="0"/>
              <a:t>/</a:t>
            </a:r>
            <a:r>
              <a:rPr lang="en-US" sz="4000" dirty="0" err="1"/>
              <a:t>coessing</a:t>
            </a:r>
            <a:endParaRPr lang="en-US" sz="4000" dirty="0"/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0C57D7F9-B1C7-2241-8B4A-5013346F7E7B}"/>
              </a:ext>
            </a:extLst>
          </p:cNvPr>
          <p:cNvSpPr/>
          <p:nvPr/>
        </p:nvSpPr>
        <p:spPr>
          <a:xfrm>
            <a:off x="6883400" y="2349500"/>
            <a:ext cx="1041400" cy="5334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450E6739-135D-8544-8CEF-F14A2366DC6E}"/>
              </a:ext>
            </a:extLst>
          </p:cNvPr>
          <p:cNvSpPr/>
          <p:nvPr/>
        </p:nvSpPr>
        <p:spPr>
          <a:xfrm>
            <a:off x="7289800" y="3098109"/>
            <a:ext cx="533400" cy="5334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10" descr="GitHub logo and symbol, meaning, history, PNG">
            <a:extLst>
              <a:ext uri="{FF2B5EF4-FFF2-40B4-BE49-F238E27FC236}">
                <a16:creationId xmlns:a16="http://schemas.microsoft.com/office/drawing/2014/main" id="{113C59B7-31C4-EA4A-B13D-8DB52E4D205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716155" y="477562"/>
            <a:ext cx="2628245" cy="14718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440159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C5116184-1B45-A84F-966E-FDCA69DE2E2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74900" y="104722"/>
            <a:ext cx="8868930" cy="6664319"/>
          </a:xfrm>
          <a:prstGeom prst="rect">
            <a:avLst/>
          </a:prstGeom>
        </p:spPr>
      </p:pic>
      <p:pic>
        <p:nvPicPr>
          <p:cNvPr id="2" name="Picture 6" descr="RStudio Logo Usage Guidelines - RStudio">
            <a:extLst>
              <a:ext uri="{FF2B5EF4-FFF2-40B4-BE49-F238E27FC236}">
                <a16:creationId xmlns:a16="http://schemas.microsoft.com/office/drawing/2014/main" id="{7D1117E3-7EEE-CE4B-ACE9-DE845B9C020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5250" y="361951"/>
            <a:ext cx="1972367" cy="692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Oval 4">
            <a:extLst>
              <a:ext uri="{FF2B5EF4-FFF2-40B4-BE49-F238E27FC236}">
                <a16:creationId xmlns:a16="http://schemas.microsoft.com/office/drawing/2014/main" id="{CB343DAF-9EDA-DA49-ACBD-B942ADDC081C}"/>
              </a:ext>
            </a:extLst>
          </p:cNvPr>
          <p:cNvSpPr/>
          <p:nvPr/>
        </p:nvSpPr>
        <p:spPr>
          <a:xfrm>
            <a:off x="10037330" y="104722"/>
            <a:ext cx="1316470" cy="61282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27818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1193</TotalTime>
  <Words>122</Words>
  <Application>Microsoft Macintosh PowerPoint</Application>
  <PresentationFormat>Widescreen</PresentationFormat>
  <Paragraphs>16</Paragraphs>
  <Slides>16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2" baseType="lpstr">
      <vt:lpstr>Arial</vt:lpstr>
      <vt:lpstr>Calibri</vt:lpstr>
      <vt:lpstr>Calibri Light</vt:lpstr>
      <vt:lpstr>Helvetica Neue</vt:lpstr>
      <vt:lpstr>Helvetica Neue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Montes Herrera, Enrique</dc:creator>
  <cp:lastModifiedBy>Montes Herrera, Enrique</cp:lastModifiedBy>
  <cp:revision>13</cp:revision>
  <dcterms:created xsi:type="dcterms:W3CDTF">2021-07-15T01:20:58Z</dcterms:created>
  <dcterms:modified xsi:type="dcterms:W3CDTF">2021-07-15T21:14:21Z</dcterms:modified>
</cp:coreProperties>
</file>