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Lst>
  <p:notesMasterIdLst>
    <p:notesMasterId r:id="rId31"/>
  </p:notesMasterIdLst>
  <p:sldIdLst>
    <p:sldId id="256" r:id="rId4"/>
    <p:sldId id="379" r:id="rId5"/>
    <p:sldId id="469" r:id="rId6"/>
    <p:sldId id="479" r:id="rId7"/>
    <p:sldId id="480" r:id="rId8"/>
    <p:sldId id="278" r:id="rId9"/>
    <p:sldId id="481" r:id="rId10"/>
    <p:sldId id="381" r:id="rId11"/>
    <p:sldId id="483" r:id="rId12"/>
    <p:sldId id="394" r:id="rId13"/>
    <p:sldId id="389" r:id="rId14"/>
    <p:sldId id="304" r:id="rId15"/>
    <p:sldId id="473" r:id="rId16"/>
    <p:sldId id="270" r:id="rId17"/>
    <p:sldId id="263" r:id="rId18"/>
    <p:sldId id="470" r:id="rId19"/>
    <p:sldId id="471" r:id="rId20"/>
    <p:sldId id="272" r:id="rId21"/>
    <p:sldId id="478" r:id="rId22"/>
    <p:sldId id="484" r:id="rId23"/>
    <p:sldId id="468" r:id="rId24"/>
    <p:sldId id="482" r:id="rId25"/>
    <p:sldId id="362" r:id="rId26"/>
    <p:sldId id="363" r:id="rId27"/>
    <p:sldId id="367" r:id="rId28"/>
    <p:sldId id="300" r:id="rId29"/>
    <p:sldId id="475" r:id="rId30"/>
  </p:sldIdLst>
  <p:sldSz cx="9144000" cy="6858000" type="screen4x3"/>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86"/>
    <p:restoredTop sz="52109"/>
  </p:normalViewPr>
  <p:slideViewPr>
    <p:cSldViewPr snapToGrid="0" snapToObjects="1">
      <p:cViewPr varScale="1">
        <p:scale>
          <a:sx n="63" d="100"/>
          <a:sy n="63" d="100"/>
        </p:scale>
        <p:origin x="3088" y="176"/>
      </p:cViewPr>
      <p:guideLst/>
    </p:cSldViewPr>
  </p:slideViewPr>
  <p:notesTextViewPr>
    <p:cViewPr>
      <p:scale>
        <a:sx n="1" d="1"/>
        <a:sy n="1" d="1"/>
      </p:scale>
      <p:origin x="0" y="0"/>
    </p:cViewPr>
  </p:notesTextViewPr>
  <p:sorterViewPr>
    <p:cViewPr>
      <p:scale>
        <a:sx n="72" d="100"/>
        <a:sy n="72" d="100"/>
      </p:scale>
      <p:origin x="0" y="-1478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4FB0E6-AFD0-4F4E-BE30-8D97DDA6907F}" type="datetimeFigureOut">
              <a:rPr lang="en-US" smtClean="0"/>
              <a:t>7/24/22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94CB97-E779-A04E-A44B-797C7D6CAC7E}" type="slidenum">
              <a:rPr lang="en-US" smtClean="0"/>
              <a:t>‹#›</a:t>
            </a:fld>
            <a:endParaRPr lang="en-US"/>
          </a:p>
        </p:txBody>
      </p:sp>
    </p:spTree>
    <p:extLst>
      <p:ext uri="{BB962C8B-B14F-4D97-AF65-F5344CB8AC3E}">
        <p14:creationId xmlns:p14="http://schemas.microsoft.com/office/powerpoint/2010/main" val="360433624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Refrac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osits.org/glossary/particle-motion/"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dosits.org/science/sound/what-is-sound/" TargetMode="External"/><Relationship Id="rId4" Type="http://schemas.openxmlformats.org/officeDocument/2006/relationships/hyperlink" Target="https://dosits.org/glossary/pressure/"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2400" dirty="0"/>
              <a:t>Lora:  Hi I’m Lora Van Uffelen an assistant professor at URI</a:t>
            </a:r>
          </a:p>
          <a:p>
            <a:r>
              <a:rPr lang="en-US" sz="2400" dirty="0"/>
              <a:t>Kathy: Hi I’m Kathy – principal scientist at Inspire Environmental</a:t>
            </a:r>
          </a:p>
          <a:p>
            <a:endParaRPr lang="en-US" sz="2400" dirty="0"/>
          </a:p>
          <a:p>
            <a:r>
              <a:rPr lang="en-US" sz="2400" dirty="0"/>
              <a:t>Lora: We wish we could be there in person, but we look forward to talking with you during a session Thursday afternoon about underwater sound.  This short lecture will give you an intro to underwater acoustics and how researchers use sound to study the ocean. </a:t>
            </a:r>
          </a:p>
          <a:p>
            <a:endParaRPr lang="en-US" dirty="0"/>
          </a:p>
        </p:txBody>
      </p:sp>
      <p:sp>
        <p:nvSpPr>
          <p:cNvPr id="4" name="Slide Number Placeholder 3"/>
          <p:cNvSpPr>
            <a:spLocks noGrp="1"/>
          </p:cNvSpPr>
          <p:nvPr>
            <p:ph type="sldNum" sz="quarter" idx="5"/>
          </p:nvPr>
        </p:nvSpPr>
        <p:spPr/>
        <p:txBody>
          <a:bodyPr/>
          <a:lstStyle/>
          <a:p>
            <a:fld id="{C794CB97-E779-A04E-A44B-797C7D6CAC7E}" type="slidenum">
              <a:rPr lang="en-US" smtClean="0"/>
              <a:t>1</a:t>
            </a:fld>
            <a:endParaRPr lang="en-US"/>
          </a:p>
        </p:txBody>
      </p:sp>
    </p:spTree>
    <p:extLst>
      <p:ext uri="{BB962C8B-B14F-4D97-AF65-F5344CB8AC3E}">
        <p14:creationId xmlns:p14="http://schemas.microsoft.com/office/powerpoint/2010/main" val="733030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Here’s a brief outline for our talk today.  We'd first like to motivate why we are here giving this lecture on underwater acoustics today.  Both humans and animals use sound underwater, and we're going to discuss why that is.</a:t>
            </a:r>
          </a:p>
          <a:p>
            <a:endParaRPr lang="en-US" sz="2000" dirty="0"/>
          </a:p>
          <a:p>
            <a:r>
              <a:rPr lang="en-US" sz="2000" dirty="0"/>
              <a:t>We'll also point you to a great resources for learning more about underwater sound: The discovery of sound int eh sea, or DOSITS website, then we'll go over some of the physics and oceanography that govern sound propagation in the ocean.  We'll talk about how we measure and visualize sound, and then wrap up with a discussion of ocean </a:t>
            </a:r>
            <a:r>
              <a:rPr lang="en-US" sz="2000" dirty="0" err="1"/>
              <a:t>scoundscapes</a:t>
            </a:r>
            <a:r>
              <a:rPr lang="en-US" sz="2000" dirty="0"/>
              <a:t> and a UN Decade program focused on the Marine Acoustic environment</a:t>
            </a:r>
          </a:p>
        </p:txBody>
      </p:sp>
      <p:sp>
        <p:nvSpPr>
          <p:cNvPr id="4" name="Slide Number Placeholder 3"/>
          <p:cNvSpPr>
            <a:spLocks noGrp="1"/>
          </p:cNvSpPr>
          <p:nvPr>
            <p:ph type="sldNum" sz="quarter" idx="5"/>
          </p:nvPr>
        </p:nvSpPr>
        <p:spPr/>
        <p:txBody>
          <a:bodyPr/>
          <a:lstStyle/>
          <a:p>
            <a:fld id="{C794CB97-E779-A04E-A44B-797C7D6CAC7E}" type="slidenum">
              <a:rPr lang="en-US" smtClean="0"/>
              <a:t>2</a:t>
            </a:fld>
            <a:endParaRPr lang="en-US"/>
          </a:p>
        </p:txBody>
      </p:sp>
    </p:spTree>
    <p:extLst>
      <p:ext uri="{BB962C8B-B14F-4D97-AF65-F5344CB8AC3E}">
        <p14:creationId xmlns:p14="http://schemas.microsoft.com/office/powerpoint/2010/main" val="987720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titled our talk “What we can learn if we listen” because sound is such a critical sense for animals. Hearing allows animals to obtain information from all directions, making it the universal alerting sense.</a:t>
            </a:r>
          </a:p>
          <a:p>
            <a:r>
              <a:rPr lang="en-US" dirty="0"/>
              <a:t>May species of blind animals have been documented, but no naturally profoundly deaf vertebrate species have been discovered.</a:t>
            </a:r>
          </a:p>
          <a:p>
            <a:r>
              <a:rPr lang="en-US" dirty="0"/>
              <a:t>One example of the way in which animals use sound is through reproduction, The male oyster toadfish, walrus, and humpback whale make sounds to attract females to them during the reproductive season.</a:t>
            </a:r>
          </a:p>
        </p:txBody>
      </p:sp>
      <p:sp>
        <p:nvSpPr>
          <p:cNvPr id="4" name="Slide Number Placeholder 3"/>
          <p:cNvSpPr>
            <a:spLocks noGrp="1"/>
          </p:cNvSpPr>
          <p:nvPr>
            <p:ph type="sldNum" sz="quarter" idx="5"/>
          </p:nvPr>
        </p:nvSpPr>
        <p:spPr/>
        <p:txBody>
          <a:bodyPr/>
          <a:lstStyle/>
          <a:p>
            <a:fld id="{C794CB97-E779-A04E-A44B-797C7D6CAC7E}" type="slidenum">
              <a:rPr lang="en-US" smtClean="0"/>
              <a:t>3</a:t>
            </a:fld>
            <a:endParaRPr lang="en-US"/>
          </a:p>
        </p:txBody>
      </p:sp>
    </p:spTree>
    <p:extLst>
      <p:ext uri="{BB962C8B-B14F-4D97-AF65-F5344CB8AC3E}">
        <p14:creationId xmlns:p14="http://schemas.microsoft.com/office/powerpoint/2010/main" val="2685375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Sound is important for humans in the marine environment too. Sound travels very far and fast underwater. While light is absorbed in the first tens to hundreds of meters in the ocean, sound is able to travel hundreds to thousands of kilometers.</a:t>
            </a:r>
          </a:p>
          <a:p>
            <a:endParaRPr lang="en-US" dirty="0"/>
          </a:p>
          <a:p>
            <a:r>
              <a:rPr lang="en-US" dirty="0"/>
              <a:t>Humans have capitalized on sound in two basic ways: active acoustics (where you make sound and listen for the returning echo) or passive acoustics (where you listen for sounds made by other sources). One example of active acoustics is measuring the water depth </a:t>
            </a:r>
            <a:r>
              <a:rPr lang="en-US" dirty="0" err="1"/>
              <a:t>depth</a:t>
            </a:r>
            <a:r>
              <a:rPr lang="en-US" dirty="0"/>
              <a:t>. Examples of passive acoustics include determine the time and location of spawning fishes. This study was done in a river in the state of New York, where scientists identified the month of the year when different species were present, detecting their </a:t>
            </a:r>
            <a:r>
              <a:rPr lang="en-US" dirty="0" err="1"/>
              <a:t>spawing</a:t>
            </a:r>
            <a:r>
              <a:rPr lang="en-US" dirty="0"/>
              <a:t> vocalizations. Scientists have also listened to the ocean to understand the weather and climate, such as the amount of rainfall or the lightning strikes.</a:t>
            </a:r>
          </a:p>
        </p:txBody>
      </p:sp>
      <p:sp>
        <p:nvSpPr>
          <p:cNvPr id="4" name="Slide Number Placeholder 3"/>
          <p:cNvSpPr>
            <a:spLocks noGrp="1"/>
          </p:cNvSpPr>
          <p:nvPr>
            <p:ph type="sldNum" sz="quarter" idx="5"/>
          </p:nvPr>
        </p:nvSpPr>
        <p:spPr/>
        <p:txBody>
          <a:bodyPr/>
          <a:lstStyle/>
          <a:p>
            <a:fld id="{C794CB97-E779-A04E-A44B-797C7D6CAC7E}" type="slidenum">
              <a:rPr lang="en-US" smtClean="0"/>
              <a:t>4</a:t>
            </a:fld>
            <a:endParaRPr lang="en-US"/>
          </a:p>
        </p:txBody>
      </p:sp>
    </p:spTree>
    <p:extLst>
      <p:ext uri="{BB962C8B-B14F-4D97-AF65-F5344CB8AC3E}">
        <p14:creationId xmlns:p14="http://schemas.microsoft.com/office/powerpoint/2010/main" val="816079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talk is going to introduce underwater acoustics, but if you want to learn more, the Discovery of Sound in the Sea or DOSITS project has developed lots of resources, all based on peer-reviewed, scientific information. Overall goal is to provide </a:t>
            </a:r>
            <a:r>
              <a:rPr lang="en-US" sz="1200" kern="1200" dirty="0">
                <a:solidFill>
                  <a:schemeClr val="tx1"/>
                </a:solidFill>
                <a:effectLst/>
                <a:latin typeface="+mn-lt"/>
                <a:ea typeface="+mn-ea"/>
                <a:cs typeface="+mn-cs"/>
              </a:rPr>
              <a:t>science-based education for a broad audience from students to regulators. There is the foundational website, which I will describe a bit more in the next two slides, then structured tutorials (a series of webpages that progressively develop your understanding of a specific science concept), instructional videos of science topics, webinars (60-minute interactive presentations by renowned scientists), printed or PDF 16-page booklet and trifold brochure, and interactive eBooks, available for free download.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44D0E-947F-4478-940A-9CE2034DC0E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8351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front page of the Discovery of Sound in the Sea or dosits.org website. With over 450 pages of content, DOSITS is the </a:t>
            </a:r>
            <a:r>
              <a:rPr lang="en-US" sz="1200" kern="1200" dirty="0">
                <a:solidFill>
                  <a:schemeClr val="tx1"/>
                </a:solidFill>
                <a:effectLst/>
                <a:latin typeface="+mn-lt"/>
                <a:ea typeface="+mn-ea"/>
                <a:cs typeface="+mn-cs"/>
              </a:rPr>
              <a:t>"go-to site" for scientists, regulators and others from around the world to use as a resource to learn about underwater sound and the issues of effects of sound. There is a scrolling ribbon across the top that highlights various content pieces. The What’s New box highlights new or updated content pages. Hot Topics are topics that are in the current news with links back to the foundational science literature on the topic. Content on the DOSITS website is </a:t>
            </a:r>
            <a:r>
              <a:rPr lang="en-US" dirty="0"/>
              <a:t>divided into the Science of Sound (describing everything from what is sound, how is sound measured and characterized to advanced content on particle motion), Animals and Sound (including sound production and reception of marine mammals, fishes, and invertebrates, and the effects of sound on marine life), and People and Sound (how people use sound to accomplish the many tasks for which we use light in the terrestrial world). There are pages at a basic level (around 8</a:t>
            </a:r>
            <a:r>
              <a:rPr lang="en-US" baseline="30000" dirty="0"/>
              <a:t>th</a:t>
            </a:r>
            <a:r>
              <a:rPr lang="en-US" dirty="0"/>
              <a:t> grade reading level) and advanced level (undergraduate level). There are also four galleries, including Audio Gallery (where you hear underwater sounds), Career Gallery (where you learn of the many careers that use underwater sound), Scientist Gallery (interviews of four scientists and how they came to be leaders in their fields), and Technology Gallery (that highlights all of the equipment and technology that is used in underwater sound research).</a:t>
            </a:r>
          </a:p>
        </p:txBody>
      </p:sp>
      <p:sp>
        <p:nvSpPr>
          <p:cNvPr id="4" name="Slide Number Placeholder 3"/>
          <p:cNvSpPr>
            <a:spLocks noGrp="1"/>
          </p:cNvSpPr>
          <p:nvPr>
            <p:ph type="sldNum" sz="quarter" idx="5"/>
          </p:nvPr>
        </p:nvSpPr>
        <p:spPr/>
        <p:txBody>
          <a:bodyPr/>
          <a:lstStyle/>
          <a:p>
            <a:fld id="{F7444D0E-947F-4478-940A-9CE2034DC0E4}" type="slidenum">
              <a:rPr lang="en-US" smtClean="0"/>
              <a:t>6</a:t>
            </a:fld>
            <a:endParaRPr lang="en-US"/>
          </a:p>
        </p:txBody>
      </p:sp>
    </p:spTree>
    <p:extLst>
      <p:ext uri="{BB962C8B-B14F-4D97-AF65-F5344CB8AC3E}">
        <p14:creationId xmlns:p14="http://schemas.microsoft.com/office/powerpoint/2010/main" val="3607875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a webpage looks like. There are internal links so the curious users can go to more content related to the topic. There are glossary terms, where you hover your mouse over the word and the definition will popup. There are inline citations to the primary peer-reviewed literature. And finally, each page ends with a full list of the references and additional resources for more information.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44D0E-947F-4478-940A-9CE2034DC0E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3223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Have you ever heard that in space no one can hear you scream?  That’s because sound cannot travel in a perfect </a:t>
            </a:r>
            <a:r>
              <a:rPr lang="en-US" sz="2000" dirty="0" err="1"/>
              <a:t>vaccum</a:t>
            </a:r>
            <a:r>
              <a:rPr lang="en-US" sz="2000" dirty="0"/>
              <a:t> as it is a mechanical wave and requires a medium.  </a:t>
            </a:r>
          </a:p>
          <a:p>
            <a:endParaRPr lang="en-US" sz="2000" dirty="0"/>
          </a:p>
          <a:p>
            <a:r>
              <a:rPr lang="en-US" sz="2000" dirty="0"/>
              <a:t>Sound waves are made up of regions of compressions and </a:t>
            </a:r>
            <a:r>
              <a:rPr lang="en-US" sz="2000" dirty="0" err="1"/>
              <a:t>rarefractions</a:t>
            </a:r>
            <a:r>
              <a:rPr lang="en-US" sz="2000" dirty="0"/>
              <a:t>, that is, areas of high and low pressure as you can see in the animation shown here.  Notice that the wave is traveling from left to right in this figure, but  the individual particles are oscillating back and forth.   Sound waves are longitudinal waves which means that the motion of particle is parallel to the direction that the wave propagates.  </a:t>
            </a:r>
          </a:p>
        </p:txBody>
      </p:sp>
      <p:sp>
        <p:nvSpPr>
          <p:cNvPr id="4" name="Slide Number Placeholder 3"/>
          <p:cNvSpPr>
            <a:spLocks noGrp="1"/>
          </p:cNvSpPr>
          <p:nvPr>
            <p:ph type="sldNum" sz="quarter" idx="5"/>
          </p:nvPr>
        </p:nvSpPr>
        <p:spPr/>
        <p:txBody>
          <a:bodyPr/>
          <a:lstStyle/>
          <a:p>
            <a:fld id="{C794CB97-E779-A04E-A44B-797C7D6CAC7E}" type="slidenum">
              <a:rPr lang="en-US" smtClean="0"/>
              <a:t>8</a:t>
            </a:fld>
            <a:endParaRPr lang="en-US"/>
          </a:p>
        </p:txBody>
      </p:sp>
    </p:spTree>
    <p:extLst>
      <p:ext uri="{BB962C8B-B14F-4D97-AF65-F5344CB8AC3E}">
        <p14:creationId xmlns:p14="http://schemas.microsoft.com/office/powerpoint/2010/main" val="2106025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One way of characterizing acoustic wave is by the frequency which we perceive as pitch.  High pitched sounds have more of these compressions and </a:t>
            </a:r>
            <a:r>
              <a:rPr lang="en-US" sz="1600" dirty="0" err="1"/>
              <a:t>rarefractions</a:t>
            </a:r>
            <a:r>
              <a:rPr lang="en-US" sz="1600" dirty="0"/>
              <a:t> per unit time than do lower frequency sounds. Frequency is quantified in cycles per second or Hertz. </a:t>
            </a:r>
          </a:p>
        </p:txBody>
      </p:sp>
      <p:sp>
        <p:nvSpPr>
          <p:cNvPr id="4" name="Slide Number Placeholder 3"/>
          <p:cNvSpPr>
            <a:spLocks noGrp="1"/>
          </p:cNvSpPr>
          <p:nvPr>
            <p:ph type="sldNum" sz="quarter" idx="5"/>
          </p:nvPr>
        </p:nvSpPr>
        <p:spPr/>
        <p:txBody>
          <a:bodyPr/>
          <a:lstStyle/>
          <a:p>
            <a:fld id="{C794CB97-E779-A04E-A44B-797C7D6CAC7E}" type="slidenum">
              <a:rPr lang="en-US" smtClean="0"/>
              <a:t>9</a:t>
            </a:fld>
            <a:endParaRPr lang="en-US"/>
          </a:p>
        </p:txBody>
      </p:sp>
    </p:spTree>
    <p:extLst>
      <p:ext uri="{BB962C8B-B14F-4D97-AF65-F5344CB8AC3E}">
        <p14:creationId xmlns:p14="http://schemas.microsoft.com/office/powerpoint/2010/main" val="2239915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characterize a  sound wave by it's amplitude, which we perceive as loudness.  </a:t>
            </a:r>
          </a:p>
          <a:p>
            <a:endParaRPr lang="en-US" dirty="0"/>
          </a:p>
          <a:p>
            <a:r>
              <a:rPr lang="en-US" dirty="0"/>
              <a:t>The pressure amplitude of a signal is related to the intensity of the signal ,and sound pressure levels can be computed directly from the measured pressure.  </a:t>
            </a:r>
          </a:p>
          <a:p>
            <a:endParaRPr lang="en-US" dirty="0"/>
          </a:p>
          <a:p>
            <a:r>
              <a:rPr lang="en-US" dirty="0"/>
              <a:t>Sound pressure levels are reported in decibels or dB, which is a logarithmic unit, and are reported relative to a reference value. In the ocean, a </a:t>
            </a:r>
            <a:r>
              <a:rPr lang="en-US" dirty="0" err="1"/>
              <a:t>referecne</a:t>
            </a:r>
            <a:r>
              <a:rPr lang="en-US" dirty="0"/>
              <a:t> value of 1 </a:t>
            </a:r>
            <a:r>
              <a:rPr lang="en-US" dirty="0" err="1"/>
              <a:t>micropascal</a:t>
            </a:r>
            <a:r>
              <a:rPr lang="en-US" dirty="0"/>
              <a:t> is used, but  in the air this is 20 </a:t>
            </a:r>
            <a:r>
              <a:rPr lang="en-US" dirty="0" err="1"/>
              <a:t>micropascals</a:t>
            </a:r>
            <a:r>
              <a:rPr lang="en-US" dirty="0"/>
              <a:t>, so I want to emphasize that a dB in air is not the same as a dB in water.  </a:t>
            </a:r>
          </a:p>
          <a:p>
            <a:endParaRPr lang="en-US" dirty="0"/>
          </a:p>
          <a:p>
            <a:r>
              <a:rPr lang="en-US" dirty="0"/>
              <a:t>We can calculate the intensity of sound in dB using the equation below, which  shows that intensity is proportional to pressure squared.</a:t>
            </a:r>
          </a:p>
          <a:p>
            <a:endParaRPr lang="en-US" dirty="0"/>
          </a:p>
          <a:p>
            <a:endParaRPr lang="en-US" dirty="0"/>
          </a:p>
        </p:txBody>
      </p:sp>
      <p:sp>
        <p:nvSpPr>
          <p:cNvPr id="4" name="Slide Number Placeholder 3"/>
          <p:cNvSpPr>
            <a:spLocks noGrp="1"/>
          </p:cNvSpPr>
          <p:nvPr>
            <p:ph type="sldNum" sz="quarter" idx="10"/>
          </p:nvPr>
        </p:nvSpPr>
        <p:spPr/>
        <p:txBody>
          <a:bodyPr/>
          <a:lstStyle/>
          <a:p>
            <a:fld id="{936D35AD-FDBB-C540-ACFF-0F624F4DA7C8}" type="slidenum">
              <a:rPr lang="en-US" smtClean="0"/>
              <a:t>10</a:t>
            </a:fld>
            <a:endParaRPr lang="en-US"/>
          </a:p>
        </p:txBody>
      </p:sp>
    </p:spTree>
    <p:extLst>
      <p:ext uri="{BB962C8B-B14F-4D97-AF65-F5344CB8AC3E}">
        <p14:creationId xmlns:p14="http://schemas.microsoft.com/office/powerpoint/2010/main" val="1975867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0B3E23E7-211D-4BFE-9A78-EAC438155FC3}"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sz="1000" dirty="0"/>
              <a:t>As a side note, even if we use the proper reference value, there can still be some confusion about what a dB means.  When reporting values in dB, it should also be noted whether the pressure value is calculated as a peak-to peak value, an amplitude measured from 0 to the peak pressure, or a root-mean-square (rms) of the pressure signal, as demonstrated in </a:t>
            </a:r>
            <a:r>
              <a:rPr lang="en-US" sz="1000" dirty="0" err="1"/>
              <a:t>teh</a:t>
            </a:r>
            <a:r>
              <a:rPr lang="en-US" sz="1000" dirty="0"/>
              <a:t> figure on the left. </a:t>
            </a:r>
          </a:p>
          <a:p>
            <a:endParaRPr lang="en-US" sz="1000" dirty="0"/>
          </a:p>
          <a:p>
            <a:r>
              <a:rPr lang="en-US" sz="1000" dirty="0"/>
              <a:t>Most acoustic signals either in the air or underwater are not perfect sinewaves.  The figure on the right demonstrates further that when using a rms of a signal, it also matters how much of the signal is used for the rms calculation.  Here  using only the fist 1/2 of a second yield an rms pressure of 1.4 </a:t>
            </a:r>
            <a:r>
              <a:rPr lang="en-US" sz="1000" dirty="0" err="1"/>
              <a:t>uPa</a:t>
            </a:r>
            <a:r>
              <a:rPr lang="en-US" sz="1000" dirty="0"/>
              <a:t>, using 1-second </a:t>
            </a:r>
            <a:r>
              <a:rPr lang="en-US" sz="1000" dirty="0" err="1"/>
              <a:t>yeilds</a:t>
            </a:r>
            <a:r>
              <a:rPr lang="en-US" sz="1000" dirty="0"/>
              <a:t> 1 </a:t>
            </a:r>
            <a:r>
              <a:rPr lang="en-US" sz="1000" dirty="0" err="1"/>
              <a:t>upa</a:t>
            </a:r>
            <a:r>
              <a:rPr lang="en-US" sz="1000" dirty="0"/>
              <a:t> and taking the rms pressure of 2 seconds is 0.8 </a:t>
            </a:r>
            <a:r>
              <a:rPr lang="en-US" sz="1000" dirty="0" err="1"/>
              <a:t>uPa</a:t>
            </a:r>
            <a:r>
              <a:rPr lang="en-US" sz="1000" dirty="0"/>
              <a:t>.</a:t>
            </a:r>
          </a:p>
          <a:p>
            <a:endParaRPr lang="en-US" sz="1000" dirty="0"/>
          </a:p>
          <a:p>
            <a:r>
              <a:rPr lang="en-US" sz="1000" dirty="0"/>
              <a:t>We're not going to go more into this here, but the link below provides more information on the topic.  </a:t>
            </a:r>
          </a:p>
        </p:txBody>
      </p:sp>
    </p:spTree>
    <p:extLst>
      <p:ext uri="{BB962C8B-B14F-4D97-AF65-F5344CB8AC3E}">
        <p14:creationId xmlns:p14="http://schemas.microsoft.com/office/powerpoint/2010/main" val="1781642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intuitively that  as we get farther from a sound source, the signal will be quieter. </a:t>
            </a:r>
          </a:p>
          <a:p>
            <a:endParaRPr lang="en-US" dirty="0"/>
          </a:p>
          <a:p>
            <a:r>
              <a:rPr lang="en-US" dirty="0"/>
              <a:t>If we assume that a sound source is omnidirectional, that is sound spreads out in all directions, the sound will move out spherically from the source.  Since power is conserved  (power is equal to intensity x area) this is like blowing up a balloon where the same amount of power is distributed over a growing surface area of a sphere.  The intensity of the sound therefore decreases as you move out in range.  </a:t>
            </a:r>
          </a:p>
          <a:p>
            <a:endParaRPr lang="en-US" dirty="0"/>
          </a:p>
          <a:p>
            <a:r>
              <a:rPr lang="en-US" dirty="0"/>
              <a:t>As we all know, the ocean is bounded by the sea surface and seafloor.  At some point this growing sphere will touch the surface and seafloor and the geometric spreading will transition to cylindrical spreading.  </a:t>
            </a:r>
            <a:r>
              <a:rPr lang="en-US" dirty="0" err="1"/>
              <a:t>Thiis</a:t>
            </a:r>
            <a:r>
              <a:rPr lang="en-US" dirty="0"/>
              <a:t> slows down the decrease in intensity as you move out in range because the power is now distributed over the surface area of a cylinder rather than a sphere.</a:t>
            </a:r>
          </a:p>
        </p:txBody>
      </p:sp>
      <p:sp>
        <p:nvSpPr>
          <p:cNvPr id="4" name="Slide Number Placeholder 3"/>
          <p:cNvSpPr>
            <a:spLocks noGrp="1"/>
          </p:cNvSpPr>
          <p:nvPr>
            <p:ph type="sldNum" sz="quarter" idx="10"/>
          </p:nvPr>
        </p:nvSpPr>
        <p:spPr/>
        <p:txBody>
          <a:bodyPr/>
          <a:lstStyle/>
          <a:p>
            <a:fld id="{5A15966C-FC5E-624A-8676-DD8107214905}" type="slidenum">
              <a:rPr lang="en-US" smtClean="0"/>
              <a:t>12</a:t>
            </a:fld>
            <a:endParaRPr lang="en-US"/>
          </a:p>
        </p:txBody>
      </p:sp>
    </p:spTree>
    <p:extLst>
      <p:ext uri="{BB962C8B-B14F-4D97-AF65-F5344CB8AC3E}">
        <p14:creationId xmlns:p14="http://schemas.microsoft.com/office/powerpoint/2010/main" val="203748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sound wave is incident upon  the sea surface it will be reflected back into the ocean at the same angle that it is incident.  The same occurs at the seafloor, but the properties of the seafloor govern how much sound is reflected back into the ocean and how much is transmitted into the seafloor.  </a:t>
            </a:r>
          </a:p>
        </p:txBody>
      </p:sp>
      <p:sp>
        <p:nvSpPr>
          <p:cNvPr id="4" name="Slide Number Placeholder 3"/>
          <p:cNvSpPr>
            <a:spLocks noGrp="1"/>
          </p:cNvSpPr>
          <p:nvPr>
            <p:ph type="sldNum" sz="quarter" idx="5"/>
          </p:nvPr>
        </p:nvSpPr>
        <p:spPr/>
        <p:txBody>
          <a:bodyPr/>
          <a:lstStyle/>
          <a:p>
            <a:fld id="{C794CB97-E779-A04E-A44B-797C7D6CAC7E}" type="slidenum">
              <a:rPr lang="en-US" smtClean="0"/>
              <a:t>13</a:t>
            </a:fld>
            <a:endParaRPr lang="en-US"/>
          </a:p>
        </p:txBody>
      </p:sp>
    </p:spTree>
    <p:extLst>
      <p:ext uri="{BB962C8B-B14F-4D97-AF65-F5344CB8AC3E}">
        <p14:creationId xmlns:p14="http://schemas.microsoft.com/office/powerpoint/2010/main" val="375768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u="none" kern="1200" dirty="0">
                <a:solidFill>
                  <a:schemeClr val="tx1"/>
                </a:solidFill>
                <a:effectLst/>
                <a:latin typeface="+mn-lt"/>
                <a:ea typeface="+mn-ea"/>
                <a:cs typeface="+mn-cs"/>
                <a:hlinkClick r:id="rId3" tooltip="Refraction"/>
              </a:rPr>
              <a:t>When sound is trasnmitted into the seafloor, it bends or refracts.  The angle of refraction is governed by Snell's law which also describes how light bends in different media as demonstrated by this picture of a pencil in a glass of water. </a:t>
            </a:r>
          </a:p>
          <a:p>
            <a:endParaRPr lang="en-US" sz="2000" b="0" i="0" u="none" kern="1200" dirty="0">
              <a:solidFill>
                <a:schemeClr val="tx1"/>
              </a:solidFill>
              <a:effectLst/>
              <a:latin typeface="+mn-lt"/>
              <a:ea typeface="+mn-ea"/>
              <a:cs typeface="+mn-cs"/>
              <a:hlinkClick r:id="rId3" tooltip="Refraction"/>
            </a:endParaRPr>
          </a:p>
          <a:p>
            <a:r>
              <a:rPr lang="en-US" sz="2000" b="0" i="0" u="none" kern="1200" dirty="0">
                <a:solidFill>
                  <a:schemeClr val="tx1"/>
                </a:solidFill>
                <a:effectLst/>
                <a:latin typeface="+mn-lt"/>
                <a:ea typeface="+mn-ea"/>
                <a:cs typeface="+mn-cs"/>
                <a:hlinkClick r:id="rId3" tooltip="Refraction"/>
              </a:rPr>
              <a:t>In optics we usually use the index of refraction to calculate the angle at which light will bend when it enters a new medium.  In acoustics we use the sound speed. It is easier to understand why this is if we think of lines of marchers on a street.  The line of marchers represent the pressure wave and the will travel faster on pavement than on sand . If we think of our sound wave as these marchers, it will also slow down when it reaches a slower medium as demonstrated in the figure on the left.  If the sound is incident directly, there is no change in angle, however, if the acoustic wave is incident at an angle, the acoustic ray will bend</a:t>
            </a:r>
            <a:r>
              <a:rPr lang="en-US" sz="2000" b="0" i="0" u="none" kern="1200" dirty="0">
                <a:solidFill>
                  <a:schemeClr val="tx1"/>
                </a:solidFill>
                <a:effectLst/>
                <a:latin typeface="+mn-lt"/>
                <a:ea typeface="+mn-ea"/>
                <a:cs typeface="+mn-cs"/>
              </a:rPr>
              <a:t>.  The acous</a:t>
            </a:r>
            <a:r>
              <a:rPr lang="en-US" sz="2000" b="0" i="0" u="none" kern="1200" dirty="0">
                <a:solidFill>
                  <a:schemeClr val="tx1"/>
                </a:solidFill>
                <a:effectLst/>
                <a:latin typeface="+mn-lt"/>
                <a:ea typeface="+mn-ea"/>
                <a:cs typeface="+mn-cs"/>
                <a:hlinkClick r:id="rId3" tooltip="Refraction"/>
              </a:rPr>
              <a:t>ti</a:t>
            </a:r>
            <a:r>
              <a:rPr lang="en-US" sz="2000" b="0" i="0" u="none" kern="1200" dirty="0">
                <a:solidFill>
                  <a:schemeClr val="tx1"/>
                </a:solidFill>
                <a:effectLst/>
                <a:latin typeface="+mn-lt"/>
                <a:ea typeface="+mn-ea"/>
                <a:cs typeface="+mn-cs"/>
              </a:rPr>
              <a:t>c ray is </a:t>
            </a:r>
            <a:r>
              <a:rPr lang="en-US" sz="2000" b="0" i="0" u="none" kern="1200" dirty="0">
                <a:solidFill>
                  <a:schemeClr val="tx1"/>
                </a:solidFill>
                <a:effectLst/>
                <a:latin typeface="+mn-lt"/>
                <a:ea typeface="+mn-ea"/>
                <a:cs typeface="+mn-cs"/>
                <a:hlinkClick r:id="rId3" tooltip="Refraction"/>
              </a:rPr>
              <a:t>is the line parallel to the regions of high and low pressure or our lines of marchers.  If the marchers (or sound ray) move from a higher sound speed to a lower sound speed, the ray will bend towards the normal and if they move from a lower sound spped to a higher sound speed, it will bend away from the normal  </a:t>
            </a:r>
          </a:p>
          <a:p>
            <a:endParaRPr lang="en-US" sz="2000" b="0" i="0" u="none" kern="1200" dirty="0">
              <a:solidFill>
                <a:schemeClr val="tx1"/>
              </a:solidFill>
              <a:effectLst/>
              <a:latin typeface="+mn-lt"/>
              <a:ea typeface="+mn-ea"/>
              <a:cs typeface="+mn-cs"/>
              <a:hlinkClick r:id="rId3" tooltip="Refraction"/>
            </a:endParaRPr>
          </a:p>
          <a:p>
            <a:r>
              <a:rPr lang="en-US" sz="2000" b="0" i="0" u="none" kern="1200" dirty="0">
                <a:solidFill>
                  <a:schemeClr val="tx1"/>
                </a:solidFill>
                <a:effectLst/>
                <a:latin typeface="+mn-lt"/>
                <a:ea typeface="+mn-ea"/>
                <a:cs typeface="+mn-cs"/>
                <a:hlinkClick r:id="rId3" tooltip="Refraction"/>
              </a:rPr>
              <a:t>To summarize Snell's Law: Sound bends towards areas of low sound speed.  </a:t>
            </a:r>
          </a:p>
          <a:p>
            <a:endParaRPr lang="en-US" sz="1200" b="0" i="0" u="sng" kern="1200" dirty="0">
              <a:solidFill>
                <a:schemeClr val="tx1"/>
              </a:solidFill>
              <a:effectLst/>
              <a:latin typeface="+mn-lt"/>
              <a:ea typeface="+mn-ea"/>
              <a:cs typeface="+mn-cs"/>
              <a:hlinkClick r:id="rId3" tooltip="Refraction"/>
            </a:endParaRPr>
          </a:p>
        </p:txBody>
      </p:sp>
      <p:sp>
        <p:nvSpPr>
          <p:cNvPr id="4" name="Slide Number Placeholder 3"/>
          <p:cNvSpPr>
            <a:spLocks noGrp="1"/>
          </p:cNvSpPr>
          <p:nvPr>
            <p:ph type="sldNum" sz="quarter" idx="10"/>
          </p:nvPr>
        </p:nvSpPr>
        <p:spPr/>
        <p:txBody>
          <a:bodyPr/>
          <a:lstStyle/>
          <a:p>
            <a:fld id="{5C537618-AB72-D14E-8FD6-6E175CBB2CD6}" type="slidenum">
              <a:rPr lang="en-US" smtClean="0"/>
              <a:t>14</a:t>
            </a:fld>
            <a:endParaRPr lang="en-US"/>
          </a:p>
        </p:txBody>
      </p:sp>
    </p:spTree>
    <p:extLst>
      <p:ext uri="{BB962C8B-B14F-4D97-AF65-F5344CB8AC3E}">
        <p14:creationId xmlns:p14="http://schemas.microsoft.com/office/powerpoint/2010/main" val="120829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2000" dirty="0"/>
              <a:t>The speed of sound doesn’t just change in the seafloor, it is also quite variable in the ocean itself.  The speed of sound depends on temperature, salinity, and hydrostatic pressure.  Higher temperatures, higher salinity, and higher hydrostatic pressure all lead to higher sound speeds. Salinity has a relatively small impact on sound speed.  The increase in sound speed due to hydrostatic pressure is pretty  predictable as it increases linearly with depth.  </a:t>
            </a:r>
          </a:p>
          <a:p>
            <a:endParaRPr lang="en-US" altLang="x-none" sz="2000" dirty="0"/>
          </a:p>
          <a:p>
            <a:r>
              <a:rPr lang="en-US" altLang="x-none" sz="2000" dirty="0" err="1"/>
              <a:t>Becuase</a:t>
            </a:r>
            <a:r>
              <a:rPr lang="en-US" altLang="x-none" sz="2000" dirty="0"/>
              <a:t> sound speed depends on temperature, salinity, and pressure, CTDS are extremely important </a:t>
            </a:r>
            <a:r>
              <a:rPr lang="en-US" altLang="x-none" sz="2000" dirty="0" err="1"/>
              <a:t>meaurements</a:t>
            </a:r>
            <a:r>
              <a:rPr lang="en-US" altLang="x-none" sz="2000" dirty="0"/>
              <a:t> for understanding sound propagation in the ocean. </a:t>
            </a: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62EDEB99-4EB5-E04C-82CC-3C0944B305AE}" type="slidenum">
              <a:rPr lang="en-US" altLang="x-none" sz="1200">
                <a:latin typeface="Calibri" charset="0"/>
              </a:rPr>
              <a:pPr eaLnBrk="1" hangingPunct="1"/>
              <a:t>15</a:t>
            </a:fld>
            <a:endParaRPr lang="en-US" altLang="x-none" sz="1200">
              <a:latin typeface="Calibri" charset="0"/>
            </a:endParaRPr>
          </a:p>
        </p:txBody>
      </p:sp>
    </p:spTree>
    <p:extLst>
      <p:ext uri="{BB962C8B-B14F-4D97-AF65-F5344CB8AC3E}">
        <p14:creationId xmlns:p14="http://schemas.microsoft.com/office/powerpoint/2010/main" val="2059917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I want to show just a few different sound propagation environments n the ocean.  In this one, which is a simplified shallow water profile with a constant sound speed (shown on the left), the sound propagation is dominated by reflection.  The sound waves travel out from the source in straight lines because there is no change in sound speed and they reflect at the boundaries.  </a:t>
            </a:r>
          </a:p>
        </p:txBody>
      </p:sp>
      <p:sp>
        <p:nvSpPr>
          <p:cNvPr id="4" name="Slide Number Placeholder 3"/>
          <p:cNvSpPr>
            <a:spLocks noGrp="1"/>
          </p:cNvSpPr>
          <p:nvPr>
            <p:ph type="sldNum" sz="quarter" idx="5"/>
          </p:nvPr>
        </p:nvSpPr>
        <p:spPr/>
        <p:txBody>
          <a:bodyPr/>
          <a:lstStyle/>
          <a:p>
            <a:fld id="{C794CB97-E779-A04E-A44B-797C7D6CAC7E}" type="slidenum">
              <a:rPr lang="en-US" smtClean="0"/>
              <a:t>16</a:t>
            </a:fld>
            <a:endParaRPr lang="en-US"/>
          </a:p>
        </p:txBody>
      </p:sp>
    </p:spTree>
    <p:extLst>
      <p:ext uri="{BB962C8B-B14F-4D97-AF65-F5344CB8AC3E}">
        <p14:creationId xmlns:p14="http://schemas.microsoft.com/office/powerpoint/2010/main" val="33053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If we add a summer thermocline where the top 80 m or so are warmer, we see some refraction.  The sound rays go out from a source at 125 m depth and travel in a straight line in the lower path where the sound speed is constant, but when they encounter the higher sound speed due to warmer temperatures in the upper ocean, they start to refract or bend back to the area of lower sound speed.  </a:t>
            </a:r>
          </a:p>
        </p:txBody>
      </p:sp>
      <p:sp>
        <p:nvSpPr>
          <p:cNvPr id="4" name="Slide Number Placeholder 3"/>
          <p:cNvSpPr>
            <a:spLocks noGrp="1"/>
          </p:cNvSpPr>
          <p:nvPr>
            <p:ph type="sldNum" sz="quarter" idx="5"/>
          </p:nvPr>
        </p:nvSpPr>
        <p:spPr/>
        <p:txBody>
          <a:bodyPr/>
          <a:lstStyle/>
          <a:p>
            <a:fld id="{C794CB97-E779-A04E-A44B-797C7D6CAC7E}" type="slidenum">
              <a:rPr lang="en-US" smtClean="0"/>
              <a:t>17</a:t>
            </a:fld>
            <a:endParaRPr lang="en-US"/>
          </a:p>
        </p:txBody>
      </p:sp>
    </p:spTree>
    <p:extLst>
      <p:ext uri="{BB962C8B-B14F-4D97-AF65-F5344CB8AC3E}">
        <p14:creationId xmlns:p14="http://schemas.microsoft.com/office/powerpoint/2010/main" val="4105600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Deep water sound propagation is dominated by refraction.  In a deep water profile there is an increase in </a:t>
            </a:r>
            <a:r>
              <a:rPr lang="en-US" sz="2000" dirty="0" err="1"/>
              <a:t>soundspeed</a:t>
            </a:r>
            <a:r>
              <a:rPr lang="en-US" sz="2000" dirty="0"/>
              <a:t> near the surface because the surface of the ocean is warmer in most of the world's oceans.  There is also an increase in </a:t>
            </a:r>
            <a:r>
              <a:rPr lang="en-US" sz="2000" dirty="0" err="1"/>
              <a:t>soundspeed</a:t>
            </a:r>
            <a:r>
              <a:rPr lang="en-US" sz="2000" dirty="0"/>
              <a:t> due to pressure in the deep ocean.  This increase in the upper and deep ocean creates a sound speed minimum which is referred to as the sound channel axis.  Sound rays transmitted from this depth will bend back towards the regions of lower sound speed.  This is also referred to as the SOFAR Channel (SOFAR stands for Sound Fixing and Ranging).  The sound is channeled by refraction due to the sound-speed profile and it doesn't interact with the surface or the seafloor.  This is what enables sound to travel for very long distances in the ocean.  Sound trapped in this channel can travel across entire ocean basins.  </a:t>
            </a:r>
            <a:endParaRPr lang="en-US" dirty="0"/>
          </a:p>
        </p:txBody>
      </p:sp>
      <p:sp>
        <p:nvSpPr>
          <p:cNvPr id="4" name="Slide Number Placeholder 3"/>
          <p:cNvSpPr>
            <a:spLocks noGrp="1"/>
          </p:cNvSpPr>
          <p:nvPr>
            <p:ph type="sldNum" sz="quarter" idx="5"/>
          </p:nvPr>
        </p:nvSpPr>
        <p:spPr/>
        <p:txBody>
          <a:bodyPr/>
          <a:lstStyle/>
          <a:p>
            <a:fld id="{C794CB97-E779-A04E-A44B-797C7D6CAC7E}" type="slidenum">
              <a:rPr lang="en-US" smtClean="0"/>
              <a:t>18</a:t>
            </a:fld>
            <a:endParaRPr lang="en-US"/>
          </a:p>
        </p:txBody>
      </p:sp>
    </p:spTree>
    <p:extLst>
      <p:ext uri="{BB962C8B-B14F-4D97-AF65-F5344CB8AC3E}">
        <p14:creationId xmlns:p14="http://schemas.microsoft.com/office/powerpoint/2010/main" val="2131858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Sound is measured with hydrophones, which are underwater microphones.  Most Hydrophones are made from a piezoelectric material that responds to pressure by emitting an electrical signal which is what is measured.  Recording this signal allows the measurement of the amplitude and frequency of the acoustic pressure signal.</a:t>
            </a:r>
          </a:p>
          <a:p>
            <a:endParaRPr lang="en-US" sz="2000" dirty="0"/>
          </a:p>
          <a:p>
            <a:r>
              <a:rPr lang="en-US" sz="2000" dirty="0"/>
              <a:t>Hydrophones can be mounted on frames to be fixed to the Seafloor, they can be mounted on mooring wire and suspended on a mooring as shown on the lower left, or they can be mounted on underwater vehicles.  The picture on the lower right shows a Seaglider autonomous underwater vehicle that we use in my lab at the University of Rhode Island.  The white housing just behind the Conductivity and temperature sail houses the hydrophone itself and there is a small pressure case inside the fairing of the Seaglider that contains the electronics and data storage. </a:t>
            </a:r>
          </a:p>
        </p:txBody>
      </p:sp>
      <p:sp>
        <p:nvSpPr>
          <p:cNvPr id="4" name="Slide Number Placeholder 3"/>
          <p:cNvSpPr>
            <a:spLocks noGrp="1"/>
          </p:cNvSpPr>
          <p:nvPr>
            <p:ph type="sldNum" sz="quarter" idx="5"/>
          </p:nvPr>
        </p:nvSpPr>
        <p:spPr/>
        <p:txBody>
          <a:bodyPr/>
          <a:lstStyle/>
          <a:p>
            <a:fld id="{C794CB97-E779-A04E-A44B-797C7D6CAC7E}" type="slidenum">
              <a:rPr lang="en-US" smtClean="0"/>
              <a:t>19</a:t>
            </a:fld>
            <a:endParaRPr lang="en-US"/>
          </a:p>
        </p:txBody>
      </p:sp>
    </p:spTree>
    <p:extLst>
      <p:ext uri="{BB962C8B-B14F-4D97-AF65-F5344CB8AC3E}">
        <p14:creationId xmlns:p14="http://schemas.microsoft.com/office/powerpoint/2010/main" val="764484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I also wanted to note that a hydrophone is the most common underwater acoustic receivers.  Hydrophones measure the acoustic pressure signal, but there are also sensors that measure the particle motion. </a:t>
            </a:r>
          </a:p>
          <a:p>
            <a:endParaRPr lang="en-US" sz="2000" dirty="0"/>
          </a:p>
          <a:p>
            <a:r>
              <a:rPr lang="en-US" sz="2000" b="0" i="0" u="none" strike="noStrike" kern="1200" dirty="0" err="1">
                <a:solidFill>
                  <a:schemeClr val="tx1"/>
                </a:solidFill>
                <a:effectLst/>
                <a:latin typeface="+mn-lt"/>
                <a:ea typeface="+mn-ea"/>
                <a:cs typeface="+mn-cs"/>
              </a:rPr>
              <a:t>Acousitc</a:t>
            </a:r>
            <a:r>
              <a:rPr lang="en-US" sz="2000" b="0" i="0" u="none" strike="noStrike" kern="1200" dirty="0">
                <a:solidFill>
                  <a:schemeClr val="tx1"/>
                </a:solidFill>
                <a:effectLst/>
                <a:latin typeface="+mn-lt"/>
                <a:ea typeface="+mn-ea"/>
                <a:cs typeface="+mn-cs"/>
              </a:rPr>
              <a:t> vector sensors measure both the </a:t>
            </a:r>
            <a:r>
              <a:rPr lang="en-US" sz="2000" b="0" i="0" u="none" strike="noStrike" kern="1200" dirty="0">
                <a:solidFill>
                  <a:schemeClr val="tx1"/>
                </a:solidFill>
                <a:effectLst/>
                <a:latin typeface="+mn-lt"/>
                <a:ea typeface="+mn-ea"/>
                <a:cs typeface="+mn-cs"/>
                <a:hlinkClick r:id="rId3"/>
              </a:rPr>
              <a:t>particle motion</a:t>
            </a:r>
            <a:r>
              <a:rPr lang="en-US" sz="2000" b="0" i="0" u="none" strike="noStrike" kern="1200" dirty="0">
                <a:solidFill>
                  <a:schemeClr val="tx1"/>
                </a:solidFill>
                <a:effectLst/>
                <a:latin typeface="+mn-lt"/>
                <a:ea typeface="+mn-ea"/>
                <a:cs typeface="+mn-cs"/>
              </a:rPr>
              <a:t> and </a:t>
            </a:r>
            <a:r>
              <a:rPr lang="en-US" sz="2000" b="0" i="0" u="none" strike="noStrike" kern="1200" dirty="0">
                <a:solidFill>
                  <a:schemeClr val="tx1"/>
                </a:solidFill>
                <a:effectLst/>
                <a:latin typeface="+mn-lt"/>
                <a:ea typeface="+mn-ea"/>
                <a:cs typeface="+mn-cs"/>
                <a:hlinkClick r:id="rId4"/>
              </a:rPr>
              <a:t>pressure</a:t>
            </a:r>
            <a:r>
              <a:rPr lang="en-US" sz="2000" b="0" i="0" u="none" strike="noStrike" kern="1200" dirty="0">
                <a:solidFill>
                  <a:schemeClr val="tx1"/>
                </a:solidFill>
                <a:effectLst/>
                <a:latin typeface="+mn-lt"/>
                <a:ea typeface="+mn-ea"/>
                <a:cs typeface="+mn-cs"/>
              </a:rPr>
              <a:t> changes associated with a </a:t>
            </a:r>
            <a:r>
              <a:rPr lang="en-US" sz="2000" b="0" i="0" u="sng" kern="1200" dirty="0">
                <a:solidFill>
                  <a:schemeClr val="tx1"/>
                </a:solidFill>
                <a:effectLst/>
                <a:latin typeface="+mn-lt"/>
                <a:ea typeface="+mn-ea"/>
                <a:cs typeface="+mn-cs"/>
                <a:hlinkClick r:id="rId5"/>
              </a:rPr>
              <a:t>sound wave</a:t>
            </a:r>
            <a:r>
              <a:rPr lang="en-US" sz="2000" b="0" i="0" u="none" strike="noStrike" kern="1200" dirty="0">
                <a:solidFill>
                  <a:schemeClr val="tx1"/>
                </a:solidFill>
                <a:effectLst/>
                <a:latin typeface="+mn-lt"/>
                <a:ea typeface="+mn-ea"/>
                <a:cs typeface="+mn-cs"/>
              </a:rPr>
              <a:t>, while hydrophones measure only the pressure signal. </a:t>
            </a:r>
            <a:endParaRPr lang="en-US" sz="2000" dirty="0"/>
          </a:p>
        </p:txBody>
      </p:sp>
      <p:sp>
        <p:nvSpPr>
          <p:cNvPr id="4" name="Slide Number Placeholder 3"/>
          <p:cNvSpPr>
            <a:spLocks noGrp="1"/>
          </p:cNvSpPr>
          <p:nvPr>
            <p:ph type="sldNum" sz="quarter" idx="5"/>
          </p:nvPr>
        </p:nvSpPr>
        <p:spPr/>
        <p:txBody>
          <a:bodyPr/>
          <a:lstStyle/>
          <a:p>
            <a:fld id="{C794CB97-E779-A04E-A44B-797C7D6CAC7E}" type="slidenum">
              <a:rPr lang="en-US" smtClean="0"/>
              <a:t>20</a:t>
            </a:fld>
            <a:endParaRPr lang="en-US"/>
          </a:p>
        </p:txBody>
      </p:sp>
    </p:spTree>
    <p:extLst>
      <p:ext uri="{BB962C8B-B14F-4D97-AF65-F5344CB8AC3E}">
        <p14:creationId xmlns:p14="http://schemas.microsoft.com/office/powerpoint/2010/main" val="2713444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look at an acoustic pressure signal, which you can see as the blue line at the top of the screen grab that I took from the DOSITS site.  From this pressure signal you can see where the amplitude increases and decreases, that is, where the signal gets louder and quieter, but it's hard to tell much else from this timeseries plot. </a:t>
            </a:r>
          </a:p>
          <a:p>
            <a:endParaRPr lang="en-US" dirty="0"/>
          </a:p>
          <a:p>
            <a:r>
              <a:rPr lang="en-US" dirty="0"/>
              <a:t>We can use signal processing to take this signal and break it down into frequency components.  A spectrogram is a visual representation of the frequency content of a signal as it changes with time.  </a:t>
            </a:r>
          </a:p>
          <a:p>
            <a:endParaRPr lang="en-US" dirty="0"/>
          </a:p>
          <a:p>
            <a:r>
              <a:rPr lang="en-US" dirty="0"/>
              <a:t>This gives us a lot more information that we would have from the timeseries alone.</a:t>
            </a:r>
          </a:p>
          <a:p>
            <a:br>
              <a:rPr lang="en-US" dirty="0"/>
            </a:br>
            <a:r>
              <a:rPr lang="en-US" dirty="0"/>
              <a:t>This particular spectrogram shows a call from a humpback whale with frequency on the y axis and time on the x axis.  Bioacoustics researchers can often determine what the source of the signal is from just looking at a spectrogram.  Different species of animals produce characteristic calls that can be recognized from the frequency content and durations of the signals.  </a:t>
            </a:r>
          </a:p>
          <a:p>
            <a:endParaRPr lang="en-US" dirty="0"/>
          </a:p>
          <a:p>
            <a:endParaRPr lang="en-US" dirty="0"/>
          </a:p>
        </p:txBody>
      </p:sp>
      <p:sp>
        <p:nvSpPr>
          <p:cNvPr id="4" name="Slide Number Placeholder 3"/>
          <p:cNvSpPr>
            <a:spLocks noGrp="1"/>
          </p:cNvSpPr>
          <p:nvPr>
            <p:ph type="sldNum" sz="quarter" idx="5"/>
          </p:nvPr>
        </p:nvSpPr>
        <p:spPr/>
        <p:txBody>
          <a:bodyPr/>
          <a:lstStyle/>
          <a:p>
            <a:fld id="{936D35AD-FDBB-C540-ACFF-0F624F4DA7C8}" type="slidenum">
              <a:rPr lang="en-US" smtClean="0"/>
              <a:t>21</a:t>
            </a:fld>
            <a:endParaRPr lang="en-US"/>
          </a:p>
        </p:txBody>
      </p:sp>
    </p:spTree>
    <p:extLst>
      <p:ext uri="{BB962C8B-B14F-4D97-AF65-F5344CB8AC3E}">
        <p14:creationId xmlns:p14="http://schemas.microsoft.com/office/powerpoint/2010/main" val="1653259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Lora mentioned, </a:t>
            </a:r>
            <a:r>
              <a:rPr lang="en-US" dirty="0" err="1"/>
              <a:t>bioacousticians</a:t>
            </a:r>
            <a:r>
              <a:rPr lang="en-US" dirty="0"/>
              <a:t> can use information in the spectrograms to detect and classify or identify that a particular sound source, such as a species of fish, is near their hydrophone at a specific time. Coming back to our oyster toadfish, here is a recording of the vocalizations made by male oyster toadfishes in their burrows to attract females.</a:t>
            </a:r>
          </a:p>
          <a:p>
            <a:endParaRPr lang="en-US" dirty="0"/>
          </a:p>
          <a:p>
            <a:r>
              <a:rPr lang="en-US" dirty="0"/>
              <a:t>These and other sounds are available for your enjoyment in the DOSITS Audio Gallery.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RESOURCES: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https://</a:t>
            </a:r>
            <a:r>
              <a:rPr lang="en-US" dirty="0" err="1"/>
              <a:t>www.mbari.org</a:t>
            </a:r>
            <a:r>
              <a:rPr lang="en-US" dirty="0"/>
              <a:t>/soundscape-listening-room/?</a:t>
            </a:r>
            <a:r>
              <a:rPr lang="en-US" dirty="0" err="1"/>
              <a:t>fbclid</a:t>
            </a:r>
            <a:r>
              <a:rPr lang="en-US" dirty="0"/>
              <a:t>=IwAR0ZKGCxmfrk3Umkkj-CD6hUH7FefUFMa93q3Tk4m8U7PNT1mdT75-54k6Q</a:t>
            </a:r>
          </a:p>
          <a:p>
            <a:endParaRPr lang="en-US" dirty="0"/>
          </a:p>
          <a:p>
            <a:endParaRPr lang="en-US" dirty="0"/>
          </a:p>
        </p:txBody>
      </p:sp>
      <p:sp>
        <p:nvSpPr>
          <p:cNvPr id="4" name="Slide Number Placeholder 3"/>
          <p:cNvSpPr>
            <a:spLocks noGrp="1"/>
          </p:cNvSpPr>
          <p:nvPr>
            <p:ph type="sldNum" sz="quarter" idx="5"/>
          </p:nvPr>
        </p:nvSpPr>
        <p:spPr/>
        <p:txBody>
          <a:bodyPr/>
          <a:lstStyle/>
          <a:p>
            <a:fld id="{936D35AD-FDBB-C540-ACFF-0F624F4DA7C8}" type="slidenum">
              <a:rPr lang="en-US" smtClean="0"/>
              <a:t>22</a:t>
            </a:fld>
            <a:endParaRPr lang="en-US"/>
          </a:p>
        </p:txBody>
      </p:sp>
    </p:spTree>
    <p:extLst>
      <p:ext uri="{BB962C8B-B14F-4D97-AF65-F5344CB8AC3E}">
        <p14:creationId xmlns:p14="http://schemas.microsoft.com/office/powerpoint/2010/main" val="1101498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Scientists use the sounds they record on their hydrophones to characterize the underwater soundscape. A soundscape can be thought of as an acoustic landscape. This is a picture of a mountain village landscape. We can visually identify different components of this landscape – we can count the number of homes, see the snow on the mountains, measure the length of the road. Similarly, we can use our ears to listen to the ambient noises or sounds of a soundscape to identify its components.</a:t>
            </a:r>
          </a:p>
        </p:txBody>
      </p:sp>
      <p:sp>
        <p:nvSpPr>
          <p:cNvPr id="4" name="Slide Number Placeholder 3"/>
          <p:cNvSpPr>
            <a:spLocks noGrp="1"/>
          </p:cNvSpPr>
          <p:nvPr>
            <p:ph type="sldNum" sz="quarter" idx="5"/>
          </p:nvPr>
        </p:nvSpPr>
        <p:spPr/>
        <p:txBody>
          <a:bodyPr/>
          <a:lstStyle/>
          <a:p>
            <a:fld id="{8133687E-F8A2-49EA-9899-A1F3D2FE6D23}" type="slidenum">
              <a:rPr lang="en-CA" smtClean="0"/>
              <a:t>23</a:t>
            </a:fld>
            <a:endParaRPr lang="en-CA"/>
          </a:p>
        </p:txBody>
      </p:sp>
    </p:spTree>
    <p:extLst>
      <p:ext uri="{BB962C8B-B14F-4D97-AF65-F5344CB8AC3E}">
        <p14:creationId xmlns:p14="http://schemas.microsoft.com/office/powerpoint/2010/main" val="3619432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Organization for Standardization has defined soundscape of the characterization of the ambient sound in terms of its spatial, temporal, and frequency attributes, and the types of sources contributing to the sound field.</a:t>
            </a:r>
          </a:p>
          <a:p>
            <a:r>
              <a:rPr lang="en-US" dirty="0"/>
              <a:t>An example of a study of the soundscapes of two bays, St. Francis Bay (west) and </a:t>
            </a:r>
            <a:r>
              <a:rPr lang="en-US" dirty="0" err="1"/>
              <a:t>Algoa</a:t>
            </a:r>
            <a:r>
              <a:rPr lang="en-US" dirty="0"/>
              <a:t> Bay (east) along the Eastern Cape coast of South Africa, shown in this figure. Acoustic recorders were placed at the black dots labeled SF, AB1, AB2a, and AB2b. Shipping lanes and anchoring areas are depicted in the northwest section of </a:t>
            </a:r>
            <a:r>
              <a:rPr lang="en-US" dirty="0" err="1"/>
              <a:t>Algoa</a:t>
            </a:r>
            <a:r>
              <a:rPr lang="en-US" dirty="0"/>
              <a:t> Bay. Boundaries of Marine Protected Areas (MPAs) are depicted by the dotted boxes.</a:t>
            </a:r>
          </a:p>
        </p:txBody>
      </p:sp>
      <p:sp>
        <p:nvSpPr>
          <p:cNvPr id="4" name="Slide Number Placeholder 3"/>
          <p:cNvSpPr>
            <a:spLocks noGrp="1"/>
          </p:cNvSpPr>
          <p:nvPr>
            <p:ph type="sldNum" sz="quarter" idx="5"/>
          </p:nvPr>
        </p:nvSpPr>
        <p:spPr/>
        <p:txBody>
          <a:bodyPr/>
          <a:lstStyle/>
          <a:p>
            <a:fld id="{8133687E-F8A2-49EA-9899-A1F3D2FE6D23}" type="slidenum">
              <a:rPr lang="en-CA" smtClean="0"/>
              <a:t>24</a:t>
            </a:fld>
            <a:endParaRPr lang="en-CA"/>
          </a:p>
        </p:txBody>
      </p:sp>
    </p:spTree>
    <p:extLst>
      <p:ext uri="{BB962C8B-B14F-4D97-AF65-F5344CB8AC3E}">
        <p14:creationId xmlns:p14="http://schemas.microsoft.com/office/powerpoint/2010/main" val="1268598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Underwater acoustic data were collected between February 2015 and March 2018. Recorders monitored underwater sound at a sampling frequency of 48 kHz for 15 min every 60 min in 2015 and for 5 min every 20 min in 2016-2018. Spectrograms were analyzed to identify prominent sound sources and their pattern of occurrence. These figures show modeled vessel noise less modeled wind noise, so that blue areas are wind dominated soundscapes and red areas are vessel dominated soundscapes.</a:t>
            </a:r>
          </a:p>
        </p:txBody>
      </p:sp>
      <p:sp>
        <p:nvSpPr>
          <p:cNvPr id="4" name="Slide Number Placeholder 3"/>
          <p:cNvSpPr>
            <a:spLocks noGrp="1"/>
          </p:cNvSpPr>
          <p:nvPr>
            <p:ph type="sldNum" sz="quarter" idx="5"/>
          </p:nvPr>
        </p:nvSpPr>
        <p:spPr/>
        <p:txBody>
          <a:bodyPr/>
          <a:lstStyle/>
          <a:p>
            <a:fld id="{8133687E-F8A2-49EA-9899-A1F3D2FE6D23}" type="slidenum">
              <a:rPr lang="en-CA" smtClean="0"/>
              <a:t>25</a:t>
            </a:fld>
            <a:endParaRPr lang="en-CA"/>
          </a:p>
        </p:txBody>
      </p:sp>
    </p:spTree>
    <p:extLst>
      <p:ext uri="{BB962C8B-B14F-4D97-AF65-F5344CB8AC3E}">
        <p14:creationId xmlns:p14="http://schemas.microsoft.com/office/powerpoint/2010/main" val="22149680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solidFill>
                  <a:prstClr val="white"/>
                </a:solidFill>
                <a:latin typeface="+mn-lt"/>
              </a:rPr>
              <a:t>As part of the United Nations Decade of Ocean Science for Sustainable Development, we are working on the </a:t>
            </a:r>
            <a:r>
              <a:rPr lang="en-US" sz="2000" dirty="0" err="1">
                <a:solidFill>
                  <a:prstClr val="white"/>
                </a:solidFill>
                <a:latin typeface="+mn-lt"/>
              </a:rPr>
              <a:t>Programme</a:t>
            </a:r>
            <a:r>
              <a:rPr lang="en-US" sz="2000" dirty="0">
                <a:solidFill>
                  <a:prstClr val="white"/>
                </a:solidFill>
                <a:latin typeface="+mn-lt"/>
              </a:rPr>
              <a:t> on the Maritime Acoustics Environment.</a:t>
            </a:r>
          </a:p>
          <a:p>
            <a:r>
              <a:rPr lang="en-US" sz="2000" dirty="0">
                <a:solidFill>
                  <a:prstClr val="white"/>
                </a:solidFill>
                <a:latin typeface="+mn-lt"/>
              </a:rPr>
              <a:t>The objectives of the MAE Program are to understand that sound contains information…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CE2A2-0CDC-4E3A-BF98-11BAAA522B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706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Thanks for joining us to learn a little bit about underwater </a:t>
            </a:r>
            <a:r>
              <a:rPr lang="en-US" sz="2000" dirty="0" err="1"/>
              <a:t>acousitcs</a:t>
            </a:r>
            <a:r>
              <a:rPr lang="en-US" sz="2000" dirty="0"/>
              <a:t>.  We'd love to talk to you.  We're going to be hosting a discussion on Thursday at 2pm at the Zoom link shown below.  Please join us! </a:t>
            </a:r>
          </a:p>
          <a:p>
            <a:endParaRPr lang="en-US" sz="2000" dirty="0"/>
          </a:p>
          <a:p>
            <a:r>
              <a:rPr lang="en-US" sz="2000" dirty="0"/>
              <a:t>The lecture we just gave was a pretty general overview of underwater acoustics, but when we get </a:t>
            </a:r>
            <a:r>
              <a:rPr lang="en-US" sz="2000" dirty="0" err="1"/>
              <a:t>toehter</a:t>
            </a:r>
            <a:r>
              <a:rPr lang="en-US" sz="2000" dirty="0"/>
              <a:t> for the discussion, we'd like to gear it more towards acoustics topics relevant to Western Africa.  </a:t>
            </a:r>
          </a:p>
          <a:p>
            <a:endParaRPr lang="en-US" sz="2000" dirty="0"/>
          </a:p>
          <a:p>
            <a:r>
              <a:rPr lang="en-US" sz="2000" dirty="0"/>
              <a:t>I included a screen grab from a January 26 article from the Conversation regarding 2022 paper by Becker et. al. that states that Africa needs more </a:t>
            </a:r>
            <a:r>
              <a:rPr lang="en-US" sz="2000" dirty="0" err="1"/>
              <a:t>bioacosutics</a:t>
            </a:r>
            <a:r>
              <a:rPr lang="en-US" sz="2000" dirty="0"/>
              <a:t> </a:t>
            </a:r>
            <a:r>
              <a:rPr lang="en-US" sz="2000" dirty="0" err="1"/>
              <a:t>research!We'd</a:t>
            </a:r>
            <a:r>
              <a:rPr lang="en-US" sz="2000" dirty="0"/>
              <a:t> like to talk to </a:t>
            </a:r>
            <a:r>
              <a:rPr lang="en-US" sz="2000" dirty="0" err="1"/>
              <a:t>bioacousticians</a:t>
            </a:r>
            <a:r>
              <a:rPr lang="en-US" sz="2000" dirty="0"/>
              <a:t> or non-bio acousticians from Africa and start to build partnerships for acoustics research.  </a:t>
            </a:r>
          </a:p>
          <a:p>
            <a:endParaRPr lang="en-US" sz="2000" dirty="0"/>
          </a:p>
          <a:p>
            <a:r>
              <a:rPr lang="en-US" sz="2000" dirty="0"/>
              <a:t>In future implementations of the summer school we'd also love to join in person and maybe go out and make some acoustic measurements.  We've never worked in Western Africa though, so we'd love to learn from you and discuss what sources of sound off Western Africa might be and also discuss techniques and equipment for measuring sound in these coastal waters.  </a:t>
            </a:r>
          </a:p>
          <a:p>
            <a:endParaRPr lang="en-US" sz="2000" dirty="0"/>
          </a:p>
          <a:p>
            <a:r>
              <a:rPr lang="en-US" sz="2000" dirty="0"/>
              <a:t>We hope to see you Thursday on Zoom!</a:t>
            </a:r>
          </a:p>
          <a:p>
            <a:endParaRPr lang="en-US" sz="2000" dirty="0"/>
          </a:p>
        </p:txBody>
      </p:sp>
      <p:sp>
        <p:nvSpPr>
          <p:cNvPr id="4" name="Slide Number Placeholder 3"/>
          <p:cNvSpPr>
            <a:spLocks noGrp="1"/>
          </p:cNvSpPr>
          <p:nvPr>
            <p:ph type="sldNum" sz="quarter" idx="5"/>
          </p:nvPr>
        </p:nvSpPr>
        <p:spPr/>
        <p:txBody>
          <a:bodyPr/>
          <a:lstStyle/>
          <a:p>
            <a:fld id="{C794CB97-E779-A04E-A44B-797C7D6CAC7E}" type="slidenum">
              <a:rPr lang="en-US" smtClean="0"/>
              <a:t>27</a:t>
            </a:fld>
            <a:endParaRPr lang="en-US"/>
          </a:p>
        </p:txBody>
      </p:sp>
    </p:spTree>
    <p:extLst>
      <p:ext uri="{BB962C8B-B14F-4D97-AF65-F5344CB8AC3E}">
        <p14:creationId xmlns:p14="http://schemas.microsoft.com/office/powerpoint/2010/main" val="1320023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CAFCA8-30E3-3448-8F34-3A8BC0763329}"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CDF3A-5986-FB43-A0A7-481DFC060515}" type="slidenum">
              <a:rPr lang="en-US" smtClean="0"/>
              <a:t>‹#›</a:t>
            </a:fld>
            <a:endParaRPr lang="en-US"/>
          </a:p>
        </p:txBody>
      </p:sp>
      <p:cxnSp>
        <p:nvCxnSpPr>
          <p:cNvPr id="9" name="Straight Connector 8"/>
          <p:cNvCxnSpPr/>
          <p:nvPr/>
        </p:nvCxnSpPr>
        <p:spPr>
          <a:xfrm>
            <a:off x="750296" y="3099816"/>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2860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257175" indent="-257175">
              <a:buFont typeface="Arial"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AFCA8-30E3-3448-8F34-3A8BC0763329}"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809390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AFCA8-30E3-3448-8F34-3A8BC0763329}"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CDF3A-5986-FB43-A0A7-481DFC06051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00030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6"/>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8"/>
            <a:ext cx="3703320" cy="4023359"/>
          </a:xfrm>
        </p:spPr>
        <p:txBody>
          <a:bodyPr/>
          <a:lstStyle>
            <a:lvl1pPr marL="257175" indent="-257175">
              <a:buFont typeface="Arial"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CAFCA8-30E3-3448-8F34-3A8BC0763329}" type="datetimeFigureOut">
              <a:rPr lang="en-US" smtClean="0"/>
              <a:t>7/24/22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95835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6"/>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3"/>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3"/>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CAFCA8-30E3-3448-8F34-3A8BC0763329}" type="datetimeFigureOut">
              <a:rPr lang="en-US" smtClean="0"/>
              <a:t>7/24/22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2448943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CAFCA8-30E3-3448-8F34-3A8BC0763329}" type="datetimeFigureOut">
              <a:rPr lang="en-US" smtClean="0"/>
              <a:t>7/24/22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4022724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ACAFCA8-30E3-3448-8F34-3A8BC0763329}" type="datetimeFigureOut">
              <a:rPr lang="en-US" smtClean="0"/>
              <a:t>7/24/22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224156948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5"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1"/>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6" y="6459788"/>
            <a:ext cx="1963883" cy="365125"/>
          </a:xfrm>
        </p:spPr>
        <p:txBody>
          <a:bodyPr/>
          <a:lstStyle>
            <a:lvl1pPr algn="l">
              <a:defRPr/>
            </a:lvl1pPr>
          </a:lstStyle>
          <a:p>
            <a:fld id="{4ACAFCA8-30E3-3448-8F34-3A8BC0763329}" type="datetimeFigureOut">
              <a:rPr lang="en-US" smtClean="0"/>
              <a:t>7/24/22</a:t>
            </a:fld>
            <a:endParaRPr lang="en-US"/>
          </a:p>
        </p:txBody>
      </p:sp>
      <p:sp>
        <p:nvSpPr>
          <p:cNvPr id="6" name="Footer Placeholder 5"/>
          <p:cNvSpPr>
            <a:spLocks noGrp="1"/>
          </p:cNvSpPr>
          <p:nvPr>
            <p:ph type="ftr" sz="quarter" idx="11"/>
          </p:nvPr>
        </p:nvSpPr>
        <p:spPr>
          <a:xfrm>
            <a:off x="3600450" y="6459788"/>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B0CDF3A-5986-FB43-A0A7-481DFC060515}" type="slidenum">
              <a:rPr lang="en-US" smtClean="0"/>
              <a:t>‹#›</a:t>
            </a:fld>
            <a:endParaRPr lang="en-US"/>
          </a:p>
        </p:txBody>
      </p:sp>
    </p:spTree>
    <p:extLst>
      <p:ext uri="{BB962C8B-B14F-4D97-AF65-F5344CB8AC3E}">
        <p14:creationId xmlns:p14="http://schemas.microsoft.com/office/powerpoint/2010/main" val="416697622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4"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4" y="1"/>
            <a:ext cx="9143989" cy="4915076"/>
          </a:xfrm>
          <a:solidFill>
            <a:schemeClr val="bg2">
              <a:lumMod val="90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ACAFCA8-30E3-3448-8F34-3A8BC0763329}" type="datetimeFigureOut">
              <a:rPr lang="en-US" smtClean="0"/>
              <a:t>7/24/22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24061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AFCA8-30E3-3448-8F34-3A8BC0763329}"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3643033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2301"/>
            <a:ext cx="1971675" cy="57598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412301"/>
            <a:ext cx="5800725" cy="5759899"/>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AFCA8-30E3-3448-8F34-3A8BC0763329}"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CDF3A-5986-FB43-A0A7-481DFC060515}" type="slidenum">
              <a:rPr lang="en-US" smtClean="0"/>
              <a:t>‹#›</a:t>
            </a:fld>
            <a:endParaRPr lang="en-US"/>
          </a:p>
        </p:txBody>
      </p:sp>
    </p:spTree>
    <p:extLst>
      <p:ext uri="{BB962C8B-B14F-4D97-AF65-F5344CB8AC3E}">
        <p14:creationId xmlns:p14="http://schemas.microsoft.com/office/powerpoint/2010/main" val="306267875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096665DD-692F-428D-9910-9C1B25093728}" type="slidenum">
              <a:rPr lang="en-US"/>
              <a:pPr/>
              <a:t>‹#›</a:t>
            </a:fld>
            <a:endParaRPr lang="en-US"/>
          </a:p>
        </p:txBody>
      </p:sp>
    </p:spTree>
    <p:extLst>
      <p:ext uri="{BB962C8B-B14F-4D97-AF65-F5344CB8AC3E}">
        <p14:creationId xmlns:p14="http://schemas.microsoft.com/office/powerpoint/2010/main" val="3103105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31B137F-6635-408B-9EBB-4E9F484FC02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30012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A9BCC1B-8C01-46AF-9CAF-896F61438DE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01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C2B4379-466B-4E90-B88F-70306C25B5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85404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CE59AC2-A4FF-40DF-88BF-68B0A2C6BD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5818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01EC4AD-934A-4E6A-A2AF-3545BD2B94B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2890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E1C19CE-CA08-4C69-ABE3-76F69033D1A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03552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5D49195-CF27-4E6C-B9D3-527D821C976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84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8C787BD-82B8-4E86-9FA5-C7DFC01732D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5922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68A2DD7-65F8-479B-9ADB-49FE4751FAA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62905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756D558-63C8-4FEC-8B25-50C0619BE2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40638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A658CCA-BD7D-4BAB-BACD-200E1CB2DFD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71908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779818" y="434109"/>
            <a:ext cx="4017819" cy="3075854"/>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4779818" y="3648220"/>
            <a:ext cx="4017819"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5C1726F-2CBA-4320-8293-6B7902534935}"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3858959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1726F-2CBA-4320-8293-6B7902534935}"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639130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C1726F-2CBA-4320-8293-6B7902534935}"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40353351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C1726F-2CBA-4320-8293-6B7902534935}" type="datetimeFigureOut">
              <a:rPr lang="en-US" smtClean="0"/>
              <a:t>7/24/22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640607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C1726F-2CBA-4320-8293-6B7902534935}" type="datetimeFigureOut">
              <a:rPr lang="en-US" smtClean="0"/>
              <a:t>7/24/22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22455525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55C1726F-2CBA-4320-8293-6B7902534935}" type="datetimeFigureOut">
              <a:rPr lang="en-US" smtClean="0"/>
              <a:t>7/24/22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1733191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1726F-2CBA-4320-8293-6B7902534935}" type="datetimeFigureOut">
              <a:rPr lang="en-US" smtClean="0"/>
              <a:t>7/24/22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33093711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5C1726F-2CBA-4320-8293-6B7902534935}" type="datetimeFigureOut">
              <a:rPr lang="en-US" smtClean="0"/>
              <a:t>7/24/22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20149580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5C1726F-2CBA-4320-8293-6B7902534935}" type="datetimeFigureOut">
              <a:rPr lang="en-US" smtClean="0"/>
              <a:t>7/24/22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2315783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1726F-2CBA-4320-8293-6B7902534935}"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12493265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1726F-2CBA-4320-8293-6B7902534935}" type="datetimeFigureOut">
              <a:rPr lang="en-US" smtClean="0"/>
              <a:t>7/24/22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C8B2-7307-44D6-B947-322886D92CEB}" type="slidenum">
              <a:rPr lang="en-US" smtClean="0"/>
              <a:t>‹#›</a:t>
            </a:fld>
            <a:endParaRPr lang="en-US"/>
          </a:p>
        </p:txBody>
      </p:sp>
    </p:spTree>
    <p:extLst>
      <p:ext uri="{BB962C8B-B14F-4D97-AF65-F5344CB8AC3E}">
        <p14:creationId xmlns:p14="http://schemas.microsoft.com/office/powerpoint/2010/main" val="2755131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334317"/>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6"/>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5"/>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3" y="6459788"/>
            <a:ext cx="1854203" cy="365125"/>
          </a:xfrm>
          <a:prstGeom prst="rect">
            <a:avLst/>
          </a:prstGeom>
        </p:spPr>
        <p:txBody>
          <a:bodyPr vert="horz" lIns="91440" tIns="45720" rIns="91440" bIns="45720" rtlCol="0" anchor="ctr"/>
          <a:lstStyle>
            <a:lvl1pPr algn="l">
              <a:defRPr sz="675">
                <a:solidFill>
                  <a:srgbClr val="FFFFFF"/>
                </a:solidFill>
              </a:defRPr>
            </a:lvl1pPr>
          </a:lstStyle>
          <a:p>
            <a:fld id="{4ACAFCA8-30E3-3448-8F34-3A8BC0763329}" type="datetimeFigureOut">
              <a:rPr lang="en-US" smtClean="0"/>
              <a:t>7/24/22</a:t>
            </a:fld>
            <a:endParaRPr lang="en-US"/>
          </a:p>
        </p:txBody>
      </p:sp>
      <p:sp>
        <p:nvSpPr>
          <p:cNvPr id="5" name="Footer Placeholder 4"/>
          <p:cNvSpPr>
            <a:spLocks noGrp="1"/>
          </p:cNvSpPr>
          <p:nvPr>
            <p:ph type="ftr" sz="quarter" idx="3"/>
          </p:nvPr>
        </p:nvSpPr>
        <p:spPr>
          <a:xfrm>
            <a:off x="2764641" y="6459788"/>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6" y="6459788"/>
            <a:ext cx="984019" cy="365125"/>
          </a:xfrm>
          <a:prstGeom prst="rect">
            <a:avLst/>
          </a:prstGeom>
        </p:spPr>
        <p:txBody>
          <a:bodyPr vert="horz" lIns="91440" tIns="45720" rIns="91440" bIns="45720" rtlCol="0" anchor="ctr"/>
          <a:lstStyle>
            <a:lvl1pPr algn="r">
              <a:defRPr sz="788">
                <a:solidFill>
                  <a:srgbClr val="FFFFFF"/>
                </a:solidFill>
              </a:defRPr>
            </a:lvl1pPr>
          </a:lstStyle>
          <a:p>
            <a:fld id="{3B0CDF3A-5986-FB43-A0A7-481DFC060515}"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6639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6" r:id="rId12"/>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BB40365C-7CA2-4C01-AC45-7A1A7609E356}" type="slidenum">
              <a:rPr lang="en-US">
                <a:solidFill>
                  <a:srgbClr val="000000"/>
                </a:solidFill>
              </a:rPr>
              <a:pPr eaLnBrk="0" fontAlgn="base" hangingPunct="0">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893239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1" charset="-128"/>
        </a:defRPr>
      </a:lvl2pPr>
      <a:lvl3pPr algn="ctr" rtl="0" fontAlgn="base">
        <a:spcBef>
          <a:spcPct val="0"/>
        </a:spcBef>
        <a:spcAft>
          <a:spcPct val="0"/>
        </a:spcAft>
        <a:defRPr sz="4400">
          <a:solidFill>
            <a:schemeClr val="tx2"/>
          </a:solidFill>
          <a:latin typeface="Arial" charset="0"/>
          <a:ea typeface="ＭＳ Ｐゴシック" pitchFamily="1" charset="-128"/>
        </a:defRPr>
      </a:lvl3pPr>
      <a:lvl4pPr algn="ctr" rtl="0" fontAlgn="base">
        <a:spcBef>
          <a:spcPct val="0"/>
        </a:spcBef>
        <a:spcAft>
          <a:spcPct val="0"/>
        </a:spcAft>
        <a:defRPr sz="4400">
          <a:solidFill>
            <a:schemeClr val="tx2"/>
          </a:solidFill>
          <a:latin typeface="Arial" charset="0"/>
          <a:ea typeface="ＭＳ Ｐゴシック" pitchFamily="1" charset="-128"/>
        </a:defRPr>
      </a:lvl4pPr>
      <a:lvl5pPr algn="ctr" rtl="0" fontAlgn="base">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5C1726F-2CBA-4320-8293-6B7902534935}" type="datetimeFigureOut">
              <a:rPr lang="en-US" smtClean="0"/>
              <a:t>7/24/22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09C8B2-7307-44D6-B947-322886D92CEB}" type="slidenum">
              <a:rPr lang="en-US" smtClean="0"/>
              <a:t>‹#›</a:t>
            </a:fld>
            <a:endParaRPr lang="en-US"/>
          </a:p>
        </p:txBody>
      </p:sp>
      <p:pic>
        <p:nvPicPr>
          <p:cNvPr id="11" name="Picture 10" descr="Large ocean wave"/>
          <p:cNvPicPr>
            <a:picLocks noChangeAspect="1"/>
          </p:cNvPicPr>
          <p:nvPr userDrawn="1"/>
        </p:nvPicPr>
        <p:blipFill rotWithShape="1">
          <a:blip r:embed="rId13" cstate="print">
            <a:extLst>
              <a:ext uri="{28A0092B-C50C-407E-A947-70E740481C1C}">
                <a14:useLocalDpi xmlns:a14="http://schemas.microsoft.com/office/drawing/2010/main" val="0"/>
              </a:ext>
            </a:extLst>
          </a:blip>
          <a:srcRect/>
          <a:stretch/>
        </p:blipFill>
        <p:spPr>
          <a:xfrm>
            <a:off x="2" y="62204"/>
            <a:ext cx="4914989" cy="6733534"/>
          </a:xfrm>
          <a:prstGeom prst="rect">
            <a:avLst/>
          </a:prstGeom>
        </p:spPr>
      </p:pic>
      <p:sp>
        <p:nvSpPr>
          <p:cNvPr id="12" name="Rectangle 11"/>
          <p:cNvSpPr/>
          <p:nvPr userDrawn="1"/>
        </p:nvSpPr>
        <p:spPr>
          <a:xfrm>
            <a:off x="4572000" y="62205"/>
            <a:ext cx="342991" cy="673359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1"/>
          </a:p>
        </p:txBody>
      </p:sp>
    </p:spTree>
    <p:extLst>
      <p:ext uri="{BB962C8B-B14F-4D97-AF65-F5344CB8AC3E}">
        <p14:creationId xmlns:p14="http://schemas.microsoft.com/office/powerpoint/2010/main" val="117586940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gif"/><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notesSlide" Target="../notesSlides/notesSlide5.xml"/><Relationship Id="rId4"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6.m4a"/><Relationship Id="rId7" Type="http://schemas.openxmlformats.org/officeDocument/2006/relationships/image" Target="../media/image16.png"/><Relationship Id="rId2" Type="http://schemas.microsoft.com/office/2007/relationships/media" Target="../media/media6.m4a"/><Relationship Id="rId1" Type="http://schemas.openxmlformats.org/officeDocument/2006/relationships/tags" Target="../tags/tag2.xml"/><Relationship Id="rId6" Type="http://schemas.openxmlformats.org/officeDocument/2006/relationships/image" Target="../media/image15.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media7.m4a"/><Relationship Id="rId7" Type="http://schemas.openxmlformats.org/officeDocument/2006/relationships/image" Target="../media/image18.png"/><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notesSlide" Target="../notesSlides/notesSlide7.xml"/><Relationship Id="rId4" Type="http://schemas.openxmlformats.org/officeDocument/2006/relationships/slideLayout" Target="../slideLayouts/slideLayout14.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8.m4a"/><Relationship Id="rId7" Type="http://schemas.openxmlformats.org/officeDocument/2006/relationships/image" Target="../media/image21.gif"/><Relationship Id="rId2" Type="http://schemas.microsoft.com/office/2007/relationships/media" Target="../media/media8.m4a"/><Relationship Id="rId1" Type="http://schemas.openxmlformats.org/officeDocument/2006/relationships/tags" Target="../tags/tag4.xml"/><Relationship Id="rId6" Type="http://schemas.openxmlformats.org/officeDocument/2006/relationships/image" Target="../media/image20.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7.png"/><Relationship Id="rId5" Type="http://schemas.openxmlformats.org/officeDocument/2006/relationships/image" Target="../media/image2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26.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dosits.org/science/advanced-topics/introduction-to-signal-levels/" TargetMode="External"/><Relationship Id="rId5" Type="http://schemas.openxmlformats.org/officeDocument/2006/relationships/image" Target="../media/image25.gif"/><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8.jpeg"/><Relationship Id="rId5" Type="http://schemas.openxmlformats.org/officeDocument/2006/relationships/image" Target="../media/image27.gif"/><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7.png"/><Relationship Id="rId5" Type="http://schemas.openxmlformats.org/officeDocument/2006/relationships/image" Target="../media/image2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32.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7.png"/><Relationship Id="rId5" Type="http://schemas.openxmlformats.org/officeDocument/2006/relationships/image" Target="../media/image3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7.png"/><Relationship Id="rId5" Type="http://schemas.openxmlformats.org/officeDocument/2006/relationships/image" Target="../media/image3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7.png"/><Relationship Id="rId5" Type="http://schemas.openxmlformats.org/officeDocument/2006/relationships/image" Target="../media/image3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7.png"/><Relationship Id="rId5" Type="http://schemas.openxmlformats.org/officeDocument/2006/relationships/image" Target="../media/image3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39.jpe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1.gif"/><Relationship Id="rId5" Type="http://schemas.openxmlformats.org/officeDocument/2006/relationships/image" Target="../media/image40.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7.png"/><Relationship Id="rId5" Type="http://schemas.openxmlformats.org/officeDocument/2006/relationships/image" Target="../media/image4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1.png"/><Relationship Id="rId5" Type="http://schemas.openxmlformats.org/officeDocument/2006/relationships/image" Target="../media/image4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4.jpg"/><Relationship Id="rId5" Type="http://schemas.openxmlformats.org/officeDocument/2006/relationships/image" Target="../media/image43.tiff"/><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hyperlink" Target="https://doi.org/10.3390/jmse10060746" TargetMode="External"/><Relationship Id="rId5" Type="http://schemas.openxmlformats.org/officeDocument/2006/relationships/image" Target="../media/image4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1.png"/><Relationship Id="rId5" Type="http://schemas.openxmlformats.org/officeDocument/2006/relationships/image" Target="../media/image4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11.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9.png"/><Relationship Id="rId5" Type="http://schemas.openxmlformats.org/officeDocument/2006/relationships/hyperlink" Target="https://uri-edu.zoom.us/j/96961372206?pwd=RW4zWjlHMm5PMERoMkNvWkdJelFSZz09" TargetMode="External"/><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5DDA-8091-BD41-9F19-D1A05496854C}"/>
              </a:ext>
            </a:extLst>
          </p:cNvPr>
          <p:cNvSpPr>
            <a:spLocks noGrp="1"/>
          </p:cNvSpPr>
          <p:nvPr>
            <p:ph type="ctrTitle"/>
          </p:nvPr>
        </p:nvSpPr>
        <p:spPr>
          <a:xfrm>
            <a:off x="607221" y="-458942"/>
            <a:ext cx="5999642" cy="3566160"/>
          </a:xfrm>
        </p:spPr>
        <p:txBody>
          <a:bodyPr/>
          <a:lstStyle/>
          <a:p>
            <a:r>
              <a:rPr lang="en-US" dirty="0"/>
              <a:t>Sound in the sea:</a:t>
            </a:r>
            <a:br>
              <a:rPr lang="en-US" dirty="0"/>
            </a:br>
            <a:r>
              <a:rPr lang="en-US" dirty="0"/>
              <a:t>What we can learn if we listen</a:t>
            </a:r>
          </a:p>
        </p:txBody>
      </p:sp>
      <p:sp>
        <p:nvSpPr>
          <p:cNvPr id="3" name="Subtitle 2">
            <a:extLst>
              <a:ext uri="{FF2B5EF4-FFF2-40B4-BE49-F238E27FC236}">
                <a16:creationId xmlns:a16="http://schemas.microsoft.com/office/drawing/2014/main" id="{0F393756-C40A-8043-88BB-F9DEFFD19848}"/>
              </a:ext>
            </a:extLst>
          </p:cNvPr>
          <p:cNvSpPr>
            <a:spLocks noGrp="1"/>
          </p:cNvSpPr>
          <p:nvPr>
            <p:ph type="subTitle" idx="1"/>
          </p:nvPr>
        </p:nvSpPr>
        <p:spPr>
          <a:xfrm>
            <a:off x="794683" y="3429000"/>
            <a:ext cx="7543800" cy="2671996"/>
          </a:xfrm>
        </p:spPr>
        <p:txBody>
          <a:bodyPr>
            <a:normAutofit fontScale="92500" lnSpcReduction="20000"/>
          </a:bodyPr>
          <a:lstStyle/>
          <a:p>
            <a:r>
              <a:rPr lang="en-US" dirty="0"/>
              <a:t>August 2022</a:t>
            </a:r>
          </a:p>
          <a:p>
            <a:endParaRPr lang="en-US" dirty="0"/>
          </a:p>
          <a:p>
            <a:r>
              <a:rPr lang="en-US" dirty="0"/>
              <a:t>Lora Van Uffelen, </a:t>
            </a:r>
            <a:r>
              <a:rPr lang="en-US" dirty="0" err="1"/>
              <a:t>ph.D.</a:t>
            </a:r>
            <a:endParaRPr lang="en-US" dirty="0"/>
          </a:p>
          <a:p>
            <a:r>
              <a:rPr lang="en-US" dirty="0"/>
              <a:t>University of Rhode island</a:t>
            </a:r>
          </a:p>
          <a:p>
            <a:r>
              <a:rPr lang="en-US" dirty="0"/>
              <a:t>Department of ocean engineering</a:t>
            </a:r>
          </a:p>
          <a:p>
            <a:endParaRPr lang="en-US" dirty="0"/>
          </a:p>
          <a:p>
            <a:r>
              <a:rPr lang="en-US" dirty="0"/>
              <a:t>Kathy </a:t>
            </a:r>
            <a:r>
              <a:rPr lang="en-US" dirty="0" err="1"/>
              <a:t>Vigness-Raposa</a:t>
            </a:r>
            <a:r>
              <a:rPr lang="en-US" dirty="0"/>
              <a:t>, Ph.D.</a:t>
            </a:r>
          </a:p>
          <a:p>
            <a:r>
              <a:rPr lang="en-US" dirty="0"/>
              <a:t>Inspire Environmental, Inc.</a:t>
            </a:r>
          </a:p>
          <a:p>
            <a:endParaRPr lang="en-US" dirty="0"/>
          </a:p>
        </p:txBody>
      </p:sp>
      <p:sp>
        <p:nvSpPr>
          <p:cNvPr id="4" name="AutoShape 2">
            <a:extLst>
              <a:ext uri="{FF2B5EF4-FFF2-40B4-BE49-F238E27FC236}">
                <a16:creationId xmlns:a16="http://schemas.microsoft.com/office/drawing/2014/main" id="{25D0AB00-141E-1B44-BCF4-540DDEA3F8F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University of Rhode Island - Wikipedia">
            <a:extLst>
              <a:ext uri="{FF2B5EF4-FFF2-40B4-BE49-F238E27FC236}">
                <a16:creationId xmlns:a16="http://schemas.microsoft.com/office/drawing/2014/main" id="{BB2156B9-BAAB-0B45-AAEC-8CB3973EEB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1703" y="3107218"/>
            <a:ext cx="1657780" cy="16577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10;&#10;Description automatically generated">
            <a:extLst>
              <a:ext uri="{FF2B5EF4-FFF2-40B4-BE49-F238E27FC236}">
                <a16:creationId xmlns:a16="http://schemas.microsoft.com/office/drawing/2014/main" id="{61A75952-26DD-5B88-CDFF-F0F894EA7943}"/>
              </a:ext>
            </a:extLst>
          </p:cNvPr>
          <p:cNvPicPr>
            <a:picLocks noChangeAspect="1"/>
          </p:cNvPicPr>
          <p:nvPr/>
        </p:nvPicPr>
        <p:blipFill>
          <a:blip r:embed="rId6"/>
          <a:stretch>
            <a:fillRect/>
          </a:stretch>
        </p:blipFill>
        <p:spPr>
          <a:xfrm>
            <a:off x="6168953" y="5138057"/>
            <a:ext cx="2788434" cy="962939"/>
          </a:xfrm>
          <a:prstGeom prst="rect">
            <a:avLst/>
          </a:prstGeom>
        </p:spPr>
      </p:pic>
      <p:pic>
        <p:nvPicPr>
          <p:cNvPr id="5" name="Video 4">
            <a:hlinkClick r:id="" action="ppaction://media"/>
            <a:extLst>
              <a:ext uri="{FF2B5EF4-FFF2-40B4-BE49-F238E27FC236}">
                <a16:creationId xmlns:a16="http://schemas.microsoft.com/office/drawing/2014/main" id="{2D74705B-18DD-4840-AA94-CD5AB03EEA3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tretch>
            <a:fillRect/>
          </a:stretch>
        </p:blipFill>
        <p:spPr>
          <a:xfrm>
            <a:off x="6437893" y="216496"/>
            <a:ext cx="2565700" cy="1924275"/>
          </a:xfrm>
          <a:prstGeom prst="rect">
            <a:avLst/>
          </a:prstGeom>
        </p:spPr>
      </p:pic>
    </p:spTree>
    <p:extLst>
      <p:ext uri="{BB962C8B-B14F-4D97-AF65-F5344CB8AC3E}">
        <p14:creationId xmlns:p14="http://schemas.microsoft.com/office/powerpoint/2010/main" val="722606579"/>
      </p:ext>
    </p:extLst>
  </p:cSld>
  <p:clrMapOvr>
    <a:masterClrMapping/>
  </p:clrMapOvr>
  <p:transition spd="slow" advTm="2746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F786-2878-254E-952D-53EB8A24A48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E89336C1-8051-D944-A002-88DA39E92D4F}"/>
              </a:ext>
            </a:extLst>
          </p:cNvPr>
          <p:cNvSpPr>
            <a:spLocks noGrp="1"/>
          </p:cNvSpPr>
          <p:nvPr>
            <p:ph idx="1"/>
          </p:nvPr>
        </p:nvSpPr>
        <p:spPr>
          <a:xfrm>
            <a:off x="682858" y="2221012"/>
            <a:ext cx="3518847" cy="4131732"/>
          </a:xfrm>
        </p:spPr>
        <p:txBody>
          <a:bodyPr>
            <a:normAutofit/>
          </a:bodyPr>
          <a:lstStyle/>
          <a:p>
            <a:r>
              <a:rPr lang="en-US" sz="2000" dirty="0"/>
              <a:t>Why Underwater Sound?</a:t>
            </a:r>
          </a:p>
          <a:p>
            <a:r>
              <a:rPr lang="en-US" sz="2000" dirty="0"/>
              <a:t>Discovery of Sound in the Sea</a:t>
            </a:r>
          </a:p>
          <a:p>
            <a:r>
              <a:rPr lang="en-US" sz="2000" dirty="0"/>
              <a:t>Physics and Oceanography</a:t>
            </a:r>
          </a:p>
          <a:p>
            <a:r>
              <a:rPr lang="en-US" sz="2000" dirty="0"/>
              <a:t>Sound Measurement and Visualization</a:t>
            </a:r>
          </a:p>
          <a:p>
            <a:r>
              <a:rPr lang="en-US" sz="2000" dirty="0"/>
              <a:t>Underwater Soundscapes</a:t>
            </a:r>
          </a:p>
          <a:p>
            <a:r>
              <a:rPr lang="en-US" sz="2000" dirty="0"/>
              <a:t>Acoustics and the UN Decade</a:t>
            </a:r>
          </a:p>
          <a:p>
            <a:pPr marL="0" indent="0">
              <a:buNone/>
            </a:pPr>
            <a:endParaRPr lang="en-US" dirty="0"/>
          </a:p>
        </p:txBody>
      </p:sp>
      <p:sp>
        <p:nvSpPr>
          <p:cNvPr id="4" name="AutoShape 2">
            <a:extLst>
              <a:ext uri="{FF2B5EF4-FFF2-40B4-BE49-F238E27FC236}">
                <a16:creationId xmlns:a16="http://schemas.microsoft.com/office/drawing/2014/main" id="{23B5AE19-D961-0A4C-8EE7-BAC4B963B59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Live for Listening: Underwater Sound in National Marine Sanctuaries - The  U.S. Integrated Ocean Observing System (IOOS)">
            <a:extLst>
              <a:ext uri="{FF2B5EF4-FFF2-40B4-BE49-F238E27FC236}">
                <a16:creationId xmlns:a16="http://schemas.microsoft.com/office/drawing/2014/main" id="{99C03F28-54A6-5D40-BBBA-952CB255B0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211566"/>
            <a:ext cx="4590420" cy="3030366"/>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0C333EE5-DB53-CB4C-8D53-1B58FC3D38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313368009"/>
      </p:ext>
    </p:extLst>
  </p:cSld>
  <p:clrMapOvr>
    <a:masterClrMapping/>
  </p:clrMapOvr>
  <p:transition spd="slow" advTm="3051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D5BFC-EC7A-B848-9F5A-002D522325AC}"/>
              </a:ext>
            </a:extLst>
          </p:cNvPr>
          <p:cNvSpPr>
            <a:spLocks noGrp="1"/>
          </p:cNvSpPr>
          <p:nvPr>
            <p:ph type="title"/>
          </p:nvPr>
        </p:nvSpPr>
        <p:spPr/>
        <p:txBody>
          <a:bodyPr/>
          <a:lstStyle/>
          <a:p>
            <a:r>
              <a:rPr lang="en-US" dirty="0"/>
              <a:t>Why Underwater Acoustics?</a:t>
            </a:r>
          </a:p>
        </p:txBody>
      </p:sp>
      <p:sp>
        <p:nvSpPr>
          <p:cNvPr id="3" name="Content Placeholder 2">
            <a:extLst>
              <a:ext uri="{FF2B5EF4-FFF2-40B4-BE49-F238E27FC236}">
                <a16:creationId xmlns:a16="http://schemas.microsoft.com/office/drawing/2014/main" id="{7257B780-1FD7-F54B-BE77-018B51784EEB}"/>
              </a:ext>
            </a:extLst>
          </p:cNvPr>
          <p:cNvSpPr>
            <a:spLocks noGrp="1"/>
          </p:cNvSpPr>
          <p:nvPr>
            <p:ph idx="1"/>
          </p:nvPr>
        </p:nvSpPr>
        <p:spPr/>
        <p:txBody>
          <a:bodyPr/>
          <a:lstStyle/>
          <a:p>
            <a:r>
              <a:rPr lang="en-US" dirty="0"/>
              <a:t>Hearing is the universal alerting sense for all vertebrates</a:t>
            </a:r>
          </a:p>
          <a:p>
            <a:r>
              <a:rPr lang="en-US" dirty="0"/>
              <a:t>Many species of blind amphibians, reptiles, fishes, and mammals are known, but no naturally profoundly deaf vertebrate species have been discovered</a:t>
            </a:r>
          </a:p>
        </p:txBody>
      </p:sp>
      <p:pic>
        <p:nvPicPr>
          <p:cNvPr id="1026" name="Picture 2">
            <a:extLst>
              <a:ext uri="{FF2B5EF4-FFF2-40B4-BE49-F238E27FC236}">
                <a16:creationId xmlns:a16="http://schemas.microsoft.com/office/drawing/2014/main" id="{4471B87D-EB2E-AD71-0BA2-9F86F06337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4202" y="3104948"/>
            <a:ext cx="3215094" cy="18808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732CFB-5418-A5A6-554E-D665FEB8159D}"/>
              </a:ext>
            </a:extLst>
          </p:cNvPr>
          <p:cNvSpPr txBox="1"/>
          <p:nvPr/>
        </p:nvSpPr>
        <p:spPr>
          <a:xfrm>
            <a:off x="4449296" y="3295153"/>
            <a:ext cx="1478482" cy="369332"/>
          </a:xfrm>
          <a:prstGeom prst="rect">
            <a:avLst/>
          </a:prstGeom>
          <a:noFill/>
        </p:spPr>
        <p:txBody>
          <a:bodyPr wrap="none" rtlCol="0">
            <a:spAutoFit/>
          </a:bodyPr>
          <a:lstStyle/>
          <a:p>
            <a:r>
              <a:rPr lang="en-US" sz="1800" b="1" dirty="0"/>
              <a:t>Reproduction</a:t>
            </a:r>
          </a:p>
        </p:txBody>
      </p:sp>
      <p:pic>
        <p:nvPicPr>
          <p:cNvPr id="1028" name="Picture 4">
            <a:extLst>
              <a:ext uri="{FF2B5EF4-FFF2-40B4-BE49-F238E27FC236}">
                <a16:creationId xmlns:a16="http://schemas.microsoft.com/office/drawing/2014/main" id="{C87C4077-6B36-B877-9DBA-57A0804FF7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7181" y="4593354"/>
            <a:ext cx="2450787" cy="16326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3F6B7D0-300E-96C3-221A-7FF2204D3D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1704" y="3928031"/>
            <a:ext cx="2871321" cy="184763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B78D23D-4C83-25BB-1F24-80D112C3B21E}"/>
              </a:ext>
            </a:extLst>
          </p:cNvPr>
          <p:cNvSpPr txBox="1"/>
          <p:nvPr/>
        </p:nvSpPr>
        <p:spPr>
          <a:xfrm>
            <a:off x="7001579" y="3935234"/>
            <a:ext cx="1402948" cy="300082"/>
          </a:xfrm>
          <a:prstGeom prst="rect">
            <a:avLst/>
          </a:prstGeom>
          <a:noFill/>
        </p:spPr>
        <p:txBody>
          <a:bodyPr wrap="none" rtlCol="0">
            <a:spAutoFit/>
          </a:bodyPr>
          <a:lstStyle/>
          <a:p>
            <a:r>
              <a:rPr lang="en-US" dirty="0"/>
              <a:t>Humpback whale</a:t>
            </a:r>
          </a:p>
        </p:txBody>
      </p:sp>
      <p:sp>
        <p:nvSpPr>
          <p:cNvPr id="9" name="TextBox 8">
            <a:extLst>
              <a:ext uri="{FF2B5EF4-FFF2-40B4-BE49-F238E27FC236}">
                <a16:creationId xmlns:a16="http://schemas.microsoft.com/office/drawing/2014/main" id="{62EAC2F2-721C-4D98-E068-20C663488ED5}"/>
              </a:ext>
            </a:extLst>
          </p:cNvPr>
          <p:cNvSpPr txBox="1"/>
          <p:nvPr/>
        </p:nvSpPr>
        <p:spPr>
          <a:xfrm>
            <a:off x="1234202" y="3104948"/>
            <a:ext cx="1280735" cy="300082"/>
          </a:xfrm>
          <a:prstGeom prst="rect">
            <a:avLst/>
          </a:prstGeom>
          <a:noFill/>
        </p:spPr>
        <p:txBody>
          <a:bodyPr wrap="none" rtlCol="0">
            <a:spAutoFit/>
          </a:bodyPr>
          <a:lstStyle/>
          <a:p>
            <a:r>
              <a:rPr lang="en-US" b="1" dirty="0">
                <a:solidFill>
                  <a:schemeClr val="bg1"/>
                </a:solidFill>
              </a:rPr>
              <a:t>Oyster toadfish</a:t>
            </a:r>
          </a:p>
        </p:txBody>
      </p:sp>
      <p:sp>
        <p:nvSpPr>
          <p:cNvPr id="10" name="TextBox 9">
            <a:extLst>
              <a:ext uri="{FF2B5EF4-FFF2-40B4-BE49-F238E27FC236}">
                <a16:creationId xmlns:a16="http://schemas.microsoft.com/office/drawing/2014/main" id="{A9A3C1F0-4F33-CCDA-319D-3A6EEEB91F1E}"/>
              </a:ext>
            </a:extLst>
          </p:cNvPr>
          <p:cNvSpPr txBox="1"/>
          <p:nvPr/>
        </p:nvSpPr>
        <p:spPr>
          <a:xfrm>
            <a:off x="3101839" y="5914647"/>
            <a:ext cx="686535" cy="300082"/>
          </a:xfrm>
          <a:prstGeom prst="rect">
            <a:avLst/>
          </a:prstGeom>
          <a:noFill/>
        </p:spPr>
        <p:txBody>
          <a:bodyPr wrap="none" rtlCol="0">
            <a:spAutoFit/>
          </a:bodyPr>
          <a:lstStyle/>
          <a:p>
            <a:r>
              <a:rPr lang="en-US" b="1" dirty="0">
                <a:solidFill>
                  <a:schemeClr val="bg1"/>
                </a:solidFill>
              </a:rPr>
              <a:t>Walrus</a:t>
            </a:r>
          </a:p>
        </p:txBody>
      </p:sp>
      <p:pic>
        <p:nvPicPr>
          <p:cNvPr id="7" name="Audio 6">
            <a:hlinkClick r:id="" action="ppaction://media"/>
            <a:extLst>
              <a:ext uri="{FF2B5EF4-FFF2-40B4-BE49-F238E27FC236}">
                <a16:creationId xmlns:a16="http://schemas.microsoft.com/office/drawing/2014/main" id="{3F43FC38-B4F5-45B5-249E-22851A8B3D4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123027716"/>
      </p:ext>
    </p:extLst>
  </p:cSld>
  <p:clrMapOvr>
    <a:masterClrMapping/>
  </p:clrMapOvr>
  <p:transition spd="slow" advTm="37957">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87C4077-6B36-B877-9DBA-57A0804FF701}"/>
              </a:ext>
            </a:extLst>
          </p:cNvPr>
          <p:cNvPicPr>
            <a:picLocks noChangeAspect="1" noChangeArrowheads="1"/>
          </p:cNvPicPr>
          <p:nvPr/>
        </p:nvPicPr>
        <p:blipFill>
          <a:blip r:embed="rId5"/>
          <a:srcRect/>
          <a:stretch/>
        </p:blipFill>
        <p:spPr bwMode="auto">
          <a:xfrm>
            <a:off x="2694852" y="3807398"/>
            <a:ext cx="5335649" cy="25436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81F13773-F740-189F-AD31-D0903CECB6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540" y="3050602"/>
            <a:ext cx="2390775" cy="25050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58D5BFC-EC7A-B848-9F5A-002D522325AC}"/>
              </a:ext>
            </a:extLst>
          </p:cNvPr>
          <p:cNvSpPr>
            <a:spLocks noGrp="1"/>
          </p:cNvSpPr>
          <p:nvPr>
            <p:ph type="title"/>
          </p:nvPr>
        </p:nvSpPr>
        <p:spPr/>
        <p:txBody>
          <a:bodyPr/>
          <a:lstStyle/>
          <a:p>
            <a:r>
              <a:rPr lang="en-US" dirty="0"/>
              <a:t>Why Underwater Acoustics?</a:t>
            </a:r>
          </a:p>
        </p:txBody>
      </p:sp>
      <p:sp>
        <p:nvSpPr>
          <p:cNvPr id="3" name="Content Placeholder 2">
            <a:extLst>
              <a:ext uri="{FF2B5EF4-FFF2-40B4-BE49-F238E27FC236}">
                <a16:creationId xmlns:a16="http://schemas.microsoft.com/office/drawing/2014/main" id="{7257B780-1FD7-F54B-BE77-018B51784EEB}"/>
              </a:ext>
            </a:extLst>
          </p:cNvPr>
          <p:cNvSpPr>
            <a:spLocks noGrp="1"/>
          </p:cNvSpPr>
          <p:nvPr>
            <p:ph idx="1"/>
          </p:nvPr>
        </p:nvSpPr>
        <p:spPr/>
        <p:txBody>
          <a:bodyPr/>
          <a:lstStyle/>
          <a:p>
            <a:r>
              <a:rPr lang="en-US" dirty="0"/>
              <a:t>Sound travels far and fast underwater</a:t>
            </a:r>
          </a:p>
          <a:p>
            <a:r>
              <a:rPr lang="en-US" dirty="0"/>
              <a:t>Light is absorbed with the first 10s to 100s of meters within the ocean</a:t>
            </a:r>
          </a:p>
        </p:txBody>
      </p:sp>
      <p:sp>
        <p:nvSpPr>
          <p:cNvPr id="4" name="TextBox 3">
            <a:extLst>
              <a:ext uri="{FF2B5EF4-FFF2-40B4-BE49-F238E27FC236}">
                <a16:creationId xmlns:a16="http://schemas.microsoft.com/office/drawing/2014/main" id="{FF732CFB-5418-A5A6-554E-D665FEB8159D}"/>
              </a:ext>
            </a:extLst>
          </p:cNvPr>
          <p:cNvSpPr txBox="1"/>
          <p:nvPr/>
        </p:nvSpPr>
        <p:spPr>
          <a:xfrm>
            <a:off x="421826" y="2686389"/>
            <a:ext cx="2251257" cy="369332"/>
          </a:xfrm>
          <a:prstGeom prst="rect">
            <a:avLst/>
          </a:prstGeom>
          <a:noFill/>
        </p:spPr>
        <p:txBody>
          <a:bodyPr wrap="none" rtlCol="0">
            <a:spAutoFit/>
          </a:bodyPr>
          <a:lstStyle/>
          <a:p>
            <a:r>
              <a:rPr lang="en-US" sz="1800" b="1" dirty="0"/>
              <a:t>Measure water depth</a:t>
            </a:r>
          </a:p>
        </p:txBody>
      </p:sp>
      <p:pic>
        <p:nvPicPr>
          <p:cNvPr id="1030" name="Picture 6">
            <a:extLst>
              <a:ext uri="{FF2B5EF4-FFF2-40B4-BE49-F238E27FC236}">
                <a16:creationId xmlns:a16="http://schemas.microsoft.com/office/drawing/2014/main" id="{23F6B7D0-300E-96C3-221A-7FF2204D3D6C}"/>
              </a:ext>
            </a:extLst>
          </p:cNvPr>
          <p:cNvPicPr>
            <a:picLocks noChangeAspect="1" noChangeArrowheads="1"/>
          </p:cNvPicPr>
          <p:nvPr/>
        </p:nvPicPr>
        <p:blipFill>
          <a:blip r:embed="rId7"/>
          <a:srcRect/>
          <a:stretch/>
        </p:blipFill>
        <p:spPr bwMode="auto">
          <a:xfrm>
            <a:off x="6965858" y="2156521"/>
            <a:ext cx="1994734" cy="14277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F0DECC6-EFAF-A365-125D-A54FB067BD33}"/>
              </a:ext>
            </a:extLst>
          </p:cNvPr>
          <p:cNvSpPr txBox="1"/>
          <p:nvPr/>
        </p:nvSpPr>
        <p:spPr>
          <a:xfrm>
            <a:off x="2739063" y="3622732"/>
            <a:ext cx="4746749" cy="369332"/>
          </a:xfrm>
          <a:prstGeom prst="rect">
            <a:avLst/>
          </a:prstGeom>
          <a:noFill/>
        </p:spPr>
        <p:txBody>
          <a:bodyPr wrap="none" rtlCol="0">
            <a:spAutoFit/>
          </a:bodyPr>
          <a:lstStyle/>
          <a:p>
            <a:r>
              <a:rPr lang="en-US" sz="1800" b="1" dirty="0"/>
              <a:t>Determine time and location of spawning fishes</a:t>
            </a:r>
          </a:p>
        </p:txBody>
      </p:sp>
      <p:sp>
        <p:nvSpPr>
          <p:cNvPr id="13" name="TextBox 12">
            <a:extLst>
              <a:ext uri="{FF2B5EF4-FFF2-40B4-BE49-F238E27FC236}">
                <a16:creationId xmlns:a16="http://schemas.microsoft.com/office/drawing/2014/main" id="{834CA8D7-445F-3496-61D1-6CD4017C3FD3}"/>
              </a:ext>
            </a:extLst>
          </p:cNvPr>
          <p:cNvSpPr txBox="1"/>
          <p:nvPr/>
        </p:nvSpPr>
        <p:spPr>
          <a:xfrm>
            <a:off x="6920573" y="1837023"/>
            <a:ext cx="1580176" cy="369332"/>
          </a:xfrm>
          <a:prstGeom prst="rect">
            <a:avLst/>
          </a:prstGeom>
          <a:noFill/>
        </p:spPr>
        <p:txBody>
          <a:bodyPr wrap="none" rtlCol="0">
            <a:spAutoFit/>
          </a:bodyPr>
          <a:lstStyle/>
          <a:p>
            <a:r>
              <a:rPr lang="en-US" sz="1800" b="1" dirty="0"/>
              <a:t>Study weather</a:t>
            </a:r>
          </a:p>
        </p:txBody>
      </p:sp>
      <p:sp>
        <p:nvSpPr>
          <p:cNvPr id="6" name="TextBox 5">
            <a:extLst>
              <a:ext uri="{FF2B5EF4-FFF2-40B4-BE49-F238E27FC236}">
                <a16:creationId xmlns:a16="http://schemas.microsoft.com/office/drawing/2014/main" id="{8E390A56-737F-E02B-A02E-4A0282869C32}"/>
              </a:ext>
            </a:extLst>
          </p:cNvPr>
          <p:cNvSpPr txBox="1"/>
          <p:nvPr/>
        </p:nvSpPr>
        <p:spPr>
          <a:xfrm>
            <a:off x="1744232" y="178234"/>
            <a:ext cx="6032998" cy="584775"/>
          </a:xfrm>
          <a:prstGeom prst="rect">
            <a:avLst/>
          </a:prstGeom>
          <a:noFill/>
        </p:spPr>
        <p:txBody>
          <a:bodyPr wrap="none" rtlCol="0">
            <a:spAutoFit/>
          </a:bodyPr>
          <a:lstStyle/>
          <a:p>
            <a:r>
              <a:rPr lang="en-US" sz="3200" dirty="0"/>
              <a:t>By listening, we can learn so much!</a:t>
            </a:r>
          </a:p>
        </p:txBody>
      </p:sp>
      <p:pic>
        <p:nvPicPr>
          <p:cNvPr id="5" name="Audio 4">
            <a:hlinkClick r:id="" action="ppaction://media"/>
            <a:extLst>
              <a:ext uri="{FF2B5EF4-FFF2-40B4-BE49-F238E27FC236}">
                <a16:creationId xmlns:a16="http://schemas.microsoft.com/office/drawing/2014/main" id="{68EDB717-C814-8F76-82DA-D3C66AD672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4121247390"/>
      </p:ext>
    </p:extLst>
  </p:cSld>
  <p:clrMapOvr>
    <a:masterClrMapping/>
  </p:clrMapOvr>
  <p:transition spd="slow" advTm="78782">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47700"/>
            <a:ext cx="7772400" cy="1143000"/>
          </a:xfrm>
          <a:solidFill>
            <a:srgbClr val="0070C0">
              <a:alpha val="90000"/>
            </a:srgbClr>
          </a:solidFill>
          <a:ln w="9525">
            <a:noFill/>
            <a:miter lim="800000"/>
            <a:headEnd/>
            <a:tailEnd/>
          </a:ln>
        </p:spPr>
        <p:txBody>
          <a:bodyPr vert="horz" wrap="square" lIns="91440" tIns="45720" rIns="91440" bIns="45720" numCol="1" anchor="ctr" anchorCtr="0" compatLnSpc="1">
            <a:prstTxWarp prst="textNoShape">
              <a:avLst/>
            </a:prstTxWarp>
          </a:bodyPr>
          <a:lstStyle/>
          <a:p>
            <a:r>
              <a:rPr lang="en-US" sz="4000" b="1" dirty="0">
                <a:solidFill>
                  <a:srgbClr val="FDDC45"/>
                </a:solidFill>
                <a:latin typeface="Calibri" pitchFamily="34" charset="0"/>
              </a:rPr>
              <a:t>DOSITS Resources</a:t>
            </a:r>
          </a:p>
        </p:txBody>
      </p:sp>
      <p:sp>
        <p:nvSpPr>
          <p:cNvPr id="3" name="Content Placeholder 2"/>
          <p:cNvSpPr>
            <a:spLocks noGrp="1"/>
          </p:cNvSpPr>
          <p:nvPr>
            <p:ph idx="1"/>
          </p:nvPr>
        </p:nvSpPr>
        <p:spPr>
          <a:xfrm>
            <a:off x="1306286" y="2209799"/>
            <a:ext cx="6952344" cy="4800600"/>
          </a:xfrm>
        </p:spPr>
        <p:txBody>
          <a:bodyPr>
            <a:normAutofit/>
          </a:bodyPr>
          <a:lstStyle/>
          <a:p>
            <a:pPr marL="609600" lvl="1" indent="-609600">
              <a:buFont typeface="+mj-lt"/>
              <a:buAutoNum type="romanUcPeriod"/>
            </a:pPr>
            <a:r>
              <a:rPr lang="en-US" sz="3000" dirty="0">
                <a:solidFill>
                  <a:schemeClr val="bg1"/>
                </a:solidFill>
                <a:latin typeface="Calibri" pitchFamily="34" charset="0"/>
                <a:cs typeface="+mn-cs"/>
              </a:rPr>
              <a:t>Foundational website (dosits.org)</a:t>
            </a:r>
          </a:p>
          <a:p>
            <a:pPr marL="609600" lvl="1" indent="-609600">
              <a:buFont typeface="+mj-lt"/>
              <a:buAutoNum type="romanUcPeriod"/>
            </a:pPr>
            <a:r>
              <a:rPr lang="en-US" sz="3000" dirty="0">
                <a:solidFill>
                  <a:schemeClr val="bg1"/>
                </a:solidFill>
                <a:latin typeface="Calibri" pitchFamily="34" charset="0"/>
                <a:cs typeface="+mn-cs"/>
              </a:rPr>
              <a:t>Structured tutorials</a:t>
            </a:r>
          </a:p>
          <a:p>
            <a:pPr marL="609600" lvl="1" indent="-609600">
              <a:buFont typeface="+mj-lt"/>
              <a:buAutoNum type="romanUcPeriod"/>
            </a:pPr>
            <a:r>
              <a:rPr lang="en-US" sz="3000" dirty="0">
                <a:solidFill>
                  <a:schemeClr val="bg1"/>
                </a:solidFill>
                <a:latin typeface="Calibri" pitchFamily="34" charset="0"/>
                <a:cs typeface="+mn-cs"/>
              </a:rPr>
              <a:t>Instructional videos</a:t>
            </a:r>
          </a:p>
          <a:p>
            <a:pPr marL="609600" lvl="1" indent="-609600">
              <a:buFont typeface="+mj-lt"/>
              <a:buAutoNum type="romanUcPeriod"/>
            </a:pPr>
            <a:r>
              <a:rPr lang="en-US" sz="3000" dirty="0">
                <a:solidFill>
                  <a:schemeClr val="bg1"/>
                </a:solidFill>
                <a:latin typeface="Calibri" pitchFamily="34" charset="0"/>
                <a:cs typeface="+mn-cs"/>
              </a:rPr>
              <a:t>Webinars</a:t>
            </a:r>
          </a:p>
          <a:p>
            <a:pPr marL="609600" lvl="1" indent="-609600">
              <a:buFont typeface="+mj-lt"/>
              <a:buAutoNum type="romanUcPeriod"/>
            </a:pPr>
            <a:r>
              <a:rPr lang="en-US" sz="3000" dirty="0">
                <a:solidFill>
                  <a:schemeClr val="bg1"/>
                </a:solidFill>
                <a:latin typeface="Calibri" pitchFamily="34" charset="0"/>
                <a:cs typeface="+mn-cs"/>
              </a:rPr>
              <a:t>Printed/PDF 16-page booklet and trifold brochure</a:t>
            </a:r>
          </a:p>
          <a:p>
            <a:pPr marL="609600" lvl="1" indent="-609600">
              <a:buFont typeface="+mj-lt"/>
              <a:buAutoNum type="romanUcPeriod"/>
            </a:pPr>
            <a:r>
              <a:rPr lang="en-US" sz="3000" dirty="0">
                <a:solidFill>
                  <a:schemeClr val="bg1"/>
                </a:solidFill>
                <a:latin typeface="Calibri" pitchFamily="34" charset="0"/>
                <a:cs typeface="+mn-cs"/>
              </a:rPr>
              <a:t>Interactive eBooks (FREE!)</a:t>
            </a:r>
          </a:p>
          <a:p>
            <a:pPr marL="609600" lvl="1" indent="-609600">
              <a:buFont typeface="+mj-lt"/>
              <a:buAutoNum type="romanUcPeriod"/>
            </a:pPr>
            <a:endParaRPr lang="en-US" sz="3000" dirty="0">
              <a:solidFill>
                <a:schemeClr val="bg1"/>
              </a:solidFill>
              <a:latin typeface="Calibri" pitchFamily="34" charset="0"/>
              <a:cs typeface="+mn-cs"/>
            </a:endParaRPr>
          </a:p>
        </p:txBody>
      </p:sp>
      <p:pic>
        <p:nvPicPr>
          <p:cNvPr id="5" name="Audio 4">
            <a:hlinkClick r:id="" action="ppaction://media"/>
            <a:extLst>
              <a:ext uri="{FF2B5EF4-FFF2-40B4-BE49-F238E27FC236}">
                <a16:creationId xmlns:a16="http://schemas.microsoft.com/office/drawing/2014/main" id="{1CEB1007-35F5-0113-72D1-A8B4D2BDF2B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43938" y="6357938"/>
            <a:ext cx="347662" cy="347662"/>
          </a:xfrm>
          <a:prstGeom prst="rect">
            <a:avLst/>
          </a:prstGeom>
        </p:spPr>
      </p:pic>
    </p:spTree>
    <p:custDataLst>
      <p:tags r:id="rId1"/>
    </p:custDataLst>
    <p:extLst>
      <p:ext uri="{BB962C8B-B14F-4D97-AF65-F5344CB8AC3E}">
        <p14:creationId xmlns:p14="http://schemas.microsoft.com/office/powerpoint/2010/main" val="2953547839"/>
      </p:ext>
    </p:extLst>
  </p:cSld>
  <p:clrMapOvr>
    <a:masterClrMapping/>
  </p:clrMapOvr>
  <p:transition spd="slow" advTm="6688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t="1580" r="1770" b="4229"/>
          <a:stretch/>
        </p:blipFill>
        <p:spPr>
          <a:xfrm>
            <a:off x="0" y="0"/>
            <a:ext cx="9277350" cy="7753349"/>
          </a:xfrm>
          <a:prstGeom prst="rect">
            <a:avLst/>
          </a:prstGeom>
        </p:spPr>
      </p:pic>
      <p:sp>
        <p:nvSpPr>
          <p:cNvPr id="4" name="Oval 3"/>
          <p:cNvSpPr/>
          <p:nvPr/>
        </p:nvSpPr>
        <p:spPr bwMode="auto">
          <a:xfrm>
            <a:off x="133349" y="1743365"/>
            <a:ext cx="1638301" cy="1037935"/>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5" name="Title 1"/>
          <p:cNvSpPr txBox="1">
            <a:spLocks/>
          </p:cNvSpPr>
          <p:nvPr/>
        </p:nvSpPr>
        <p:spPr>
          <a:xfrm>
            <a:off x="-1476799" y="-101598"/>
            <a:ext cx="5221478" cy="1143000"/>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1" charset="-128"/>
              </a:defRPr>
            </a:lvl2pPr>
            <a:lvl3pPr algn="ctr" rtl="0" fontAlgn="base">
              <a:spcBef>
                <a:spcPct val="0"/>
              </a:spcBef>
              <a:spcAft>
                <a:spcPct val="0"/>
              </a:spcAft>
              <a:defRPr sz="4400">
                <a:solidFill>
                  <a:schemeClr val="tx2"/>
                </a:solidFill>
                <a:latin typeface="Arial" charset="0"/>
                <a:ea typeface="ＭＳ Ｐゴシック" pitchFamily="1" charset="-128"/>
              </a:defRPr>
            </a:lvl3pPr>
            <a:lvl4pPr algn="ctr" rtl="0" fontAlgn="base">
              <a:spcBef>
                <a:spcPct val="0"/>
              </a:spcBef>
              <a:spcAft>
                <a:spcPct val="0"/>
              </a:spcAft>
              <a:defRPr sz="4400">
                <a:solidFill>
                  <a:schemeClr val="tx2"/>
                </a:solidFill>
                <a:latin typeface="Arial" charset="0"/>
                <a:ea typeface="ＭＳ Ｐゴシック" pitchFamily="1" charset="-128"/>
              </a:defRPr>
            </a:lvl4pPr>
            <a:lvl5pPr algn="ctr" rtl="0" fontAlgn="base">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a:lstStyle>
          <a:p>
            <a:r>
              <a:rPr lang="en-US" sz="4000" b="1" kern="0" dirty="0">
                <a:solidFill>
                  <a:srgbClr val="FDDC45"/>
                </a:solidFill>
                <a:latin typeface="Calibri" pitchFamily="34" charset="0"/>
              </a:rPr>
              <a:t>dosits.org</a:t>
            </a:r>
          </a:p>
        </p:txBody>
      </p:sp>
      <p:sp>
        <p:nvSpPr>
          <p:cNvPr id="6" name="Oval 5"/>
          <p:cNvSpPr/>
          <p:nvPr/>
        </p:nvSpPr>
        <p:spPr bwMode="auto">
          <a:xfrm>
            <a:off x="2230664" y="5959765"/>
            <a:ext cx="6913336" cy="1037935"/>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06849" y="6400801"/>
            <a:ext cx="1413101" cy="253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udio 2">
            <a:hlinkClick r:id="" action="ppaction://media"/>
            <a:extLst>
              <a:ext uri="{FF2B5EF4-FFF2-40B4-BE49-F238E27FC236}">
                <a16:creationId xmlns:a16="http://schemas.microsoft.com/office/drawing/2014/main" id="{727CEA2A-0DB5-3907-7B25-2231DB7409A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43938" y="6357938"/>
            <a:ext cx="347662" cy="347662"/>
          </a:xfrm>
          <a:prstGeom prst="rect">
            <a:avLst/>
          </a:prstGeom>
        </p:spPr>
      </p:pic>
    </p:spTree>
    <p:custDataLst>
      <p:tags r:id="rId1"/>
    </p:custDataLst>
    <p:extLst>
      <p:ext uri="{BB962C8B-B14F-4D97-AF65-F5344CB8AC3E}">
        <p14:creationId xmlns:p14="http://schemas.microsoft.com/office/powerpoint/2010/main" val="3256474698"/>
      </p:ext>
    </p:extLst>
  </p:cSld>
  <p:clrMapOvr>
    <a:masterClrMapping/>
  </p:clrMapOvr>
  <p:transition spd="slow" advTm="11662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bldLst>
      <p:bldP spid="4" grpId="0" animBg="1"/>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AB87D3C-D498-9540-8631-15D43DD69F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807900" cy="6858000"/>
          </a:xfrm>
          <a:prstGeom prst="rect">
            <a:avLst/>
          </a:prstGeom>
        </p:spPr>
      </p:pic>
      <p:sp>
        <p:nvSpPr>
          <p:cNvPr id="5" name="Rectangular Callout 4"/>
          <p:cNvSpPr/>
          <p:nvPr/>
        </p:nvSpPr>
        <p:spPr bwMode="auto">
          <a:xfrm>
            <a:off x="6124128" y="3098800"/>
            <a:ext cx="2781300" cy="660400"/>
          </a:xfrm>
          <a:prstGeom prst="wedgeRectCallout">
            <a:avLst>
              <a:gd name="adj1" fmla="val -209629"/>
              <a:gd name="adj2" fmla="val -68936"/>
            </a:avLst>
          </a:prstGeom>
          <a:solidFill>
            <a:schemeClr val="accent2">
              <a:lumMod val="75000"/>
            </a:schemeClr>
          </a:solidFill>
          <a:ln>
            <a:solidFill>
              <a:srgbClr val="FFFF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pitchFamily="34" charset="0"/>
                <a:ea typeface="ＭＳ Ｐゴシック"/>
                <a:cs typeface="+mn-cs"/>
              </a:rPr>
              <a:t>Inline citations to peer-reviewed literature</a:t>
            </a:r>
          </a:p>
        </p:txBody>
      </p:sp>
      <p:sp>
        <p:nvSpPr>
          <p:cNvPr id="6" name="Rectangular Callout 5"/>
          <p:cNvSpPr/>
          <p:nvPr/>
        </p:nvSpPr>
        <p:spPr bwMode="auto">
          <a:xfrm>
            <a:off x="6124128" y="4098925"/>
            <a:ext cx="2781300" cy="920750"/>
          </a:xfrm>
          <a:prstGeom prst="wedgeRectCallout">
            <a:avLst>
              <a:gd name="adj1" fmla="val -139537"/>
              <a:gd name="adj2" fmla="val 84840"/>
            </a:avLst>
          </a:prstGeom>
          <a:solidFill>
            <a:schemeClr val="accent2">
              <a:lumMod val="75000"/>
            </a:schemeClr>
          </a:solidFill>
          <a:ln>
            <a:solidFill>
              <a:srgbClr val="FFFF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pitchFamily="34" charset="0"/>
                <a:ea typeface="ＭＳ Ｐゴシック"/>
                <a:cs typeface="+mn-cs"/>
              </a:rPr>
              <a:t>Full list of references, additional resources for more information</a:t>
            </a:r>
          </a:p>
        </p:txBody>
      </p:sp>
      <p:sp>
        <p:nvSpPr>
          <p:cNvPr id="7" name="Rectangular Callout 6"/>
          <p:cNvSpPr/>
          <p:nvPr/>
        </p:nvSpPr>
        <p:spPr bwMode="auto">
          <a:xfrm>
            <a:off x="6124128" y="285955"/>
            <a:ext cx="2781300" cy="441696"/>
          </a:xfrm>
          <a:prstGeom prst="wedgeRectCallout">
            <a:avLst>
              <a:gd name="adj1" fmla="val -145619"/>
              <a:gd name="adj2" fmla="val 244580"/>
            </a:avLst>
          </a:prstGeom>
          <a:solidFill>
            <a:schemeClr val="accent2">
              <a:lumMod val="75000"/>
            </a:schemeClr>
          </a:solidFill>
          <a:ln>
            <a:solidFill>
              <a:srgbClr val="FFFF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pitchFamily="34" charset="0"/>
                <a:ea typeface="ＭＳ Ｐゴシック"/>
                <a:cs typeface="+mn-cs"/>
              </a:rPr>
              <a:t>Internal links</a:t>
            </a:r>
          </a:p>
        </p:txBody>
      </p:sp>
      <p:sp>
        <p:nvSpPr>
          <p:cNvPr id="8" name="Rectangular Callout 7"/>
          <p:cNvSpPr/>
          <p:nvPr/>
        </p:nvSpPr>
        <p:spPr bwMode="auto">
          <a:xfrm>
            <a:off x="6124128" y="1250681"/>
            <a:ext cx="2781300" cy="441696"/>
          </a:xfrm>
          <a:prstGeom prst="wedgeRectCallout">
            <a:avLst>
              <a:gd name="adj1" fmla="val -194783"/>
              <a:gd name="adj2" fmla="val 290955"/>
            </a:avLst>
          </a:prstGeom>
          <a:solidFill>
            <a:schemeClr val="accent2">
              <a:lumMod val="75000"/>
            </a:schemeClr>
          </a:solidFill>
          <a:ln>
            <a:solidFill>
              <a:srgbClr val="FFFF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pitchFamily="34" charset="0"/>
                <a:ea typeface="ＭＳ Ｐゴシック"/>
                <a:cs typeface="+mn-cs"/>
              </a:rPr>
              <a:t>Glossary terms</a:t>
            </a:r>
          </a:p>
        </p:txBody>
      </p:sp>
      <p:pic>
        <p:nvPicPr>
          <p:cNvPr id="3" name="Picture 2">
            <a:extLst>
              <a:ext uri="{FF2B5EF4-FFF2-40B4-BE49-F238E27FC236}">
                <a16:creationId xmlns:a16="http://schemas.microsoft.com/office/drawing/2014/main" id="{B40190F2-6EBA-914B-ABC1-CB73C0C715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1158" y="2472268"/>
            <a:ext cx="1718417" cy="787401"/>
          </a:xfrm>
          <a:prstGeom prst="rect">
            <a:avLst/>
          </a:prstGeom>
        </p:spPr>
      </p:pic>
      <p:pic>
        <p:nvPicPr>
          <p:cNvPr id="9" name="Picture 8">
            <a:extLst>
              <a:ext uri="{FF2B5EF4-FFF2-40B4-BE49-F238E27FC236}">
                <a16:creationId xmlns:a16="http://schemas.microsoft.com/office/drawing/2014/main" id="{2207C8C3-121B-E840-8059-28163C969DB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5749" y="2587747"/>
            <a:ext cx="4728286" cy="384048"/>
          </a:xfrm>
          <a:prstGeom prst="rect">
            <a:avLst/>
          </a:prstGeom>
        </p:spPr>
      </p:pic>
      <p:pic>
        <p:nvPicPr>
          <p:cNvPr id="2" name="Audio 1">
            <a:hlinkClick r:id="" action="ppaction://media"/>
            <a:extLst>
              <a:ext uri="{FF2B5EF4-FFF2-40B4-BE49-F238E27FC236}">
                <a16:creationId xmlns:a16="http://schemas.microsoft.com/office/drawing/2014/main" id="{020EEE21-CA0C-15D0-3AA9-751EC77A8312}"/>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43938" y="6357938"/>
            <a:ext cx="347662" cy="347662"/>
          </a:xfrm>
          <a:prstGeom prst="rect">
            <a:avLst/>
          </a:prstGeom>
        </p:spPr>
      </p:pic>
    </p:spTree>
    <p:custDataLst>
      <p:tags r:id="rId1"/>
    </p:custDataLst>
    <p:extLst>
      <p:ext uri="{BB962C8B-B14F-4D97-AF65-F5344CB8AC3E}">
        <p14:creationId xmlns:p14="http://schemas.microsoft.com/office/powerpoint/2010/main" val="2074125362"/>
      </p:ext>
    </p:extLst>
  </p:cSld>
  <p:clrMapOvr>
    <a:masterClrMapping/>
  </p:clrMapOvr>
  <p:transition spd="slow" advTm="6904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 presetClass="exit" presetSubtype="0" fill="hold" nodeType="withEffect">
                                  <p:stCondLst>
                                    <p:cond delay="0"/>
                                  </p:stCondLst>
                                  <p:childTnLst>
                                    <p:set>
                                      <p:cBhvr>
                                        <p:cTn id="27" dur="1" fill="hold">
                                          <p:stCondLst>
                                            <p:cond delay="0"/>
                                          </p:stCondLst>
                                        </p:cTn>
                                        <p:tgtEl>
                                          <p:spTgt spid="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 presetClass="exit" presetSubtype="0" fill="hold" nodeType="with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F07EB70-C62B-BB4F-BA5A-47587440B783}"/>
              </a:ext>
            </a:extLst>
          </p:cNvPr>
          <p:cNvPicPr>
            <a:picLocks noChangeAspect="1"/>
          </p:cNvPicPr>
          <p:nvPr/>
        </p:nvPicPr>
        <p:blipFill>
          <a:blip r:embed="rId6"/>
          <a:stretch>
            <a:fillRect/>
          </a:stretch>
        </p:blipFill>
        <p:spPr>
          <a:xfrm>
            <a:off x="480731" y="1805711"/>
            <a:ext cx="7979778" cy="4486042"/>
          </a:xfrm>
          <a:prstGeom prst="rect">
            <a:avLst/>
          </a:prstGeom>
        </p:spPr>
      </p:pic>
      <p:sp>
        <p:nvSpPr>
          <p:cNvPr id="2" name="Title 1">
            <a:extLst>
              <a:ext uri="{FF2B5EF4-FFF2-40B4-BE49-F238E27FC236}">
                <a16:creationId xmlns:a16="http://schemas.microsoft.com/office/drawing/2014/main" id="{D86ED0AC-7F45-AF4A-9891-4CE8CAFB4222}"/>
              </a:ext>
            </a:extLst>
          </p:cNvPr>
          <p:cNvSpPr>
            <a:spLocks noGrp="1"/>
          </p:cNvSpPr>
          <p:nvPr>
            <p:ph type="title"/>
          </p:nvPr>
        </p:nvSpPr>
        <p:spPr/>
        <p:txBody>
          <a:bodyPr/>
          <a:lstStyle/>
          <a:p>
            <a:r>
              <a:rPr lang="en-US" dirty="0"/>
              <a:t>Physics: What is Sound?</a:t>
            </a:r>
          </a:p>
        </p:txBody>
      </p:sp>
      <p:sp>
        <p:nvSpPr>
          <p:cNvPr id="3" name="Content Placeholder 2">
            <a:extLst>
              <a:ext uri="{FF2B5EF4-FFF2-40B4-BE49-F238E27FC236}">
                <a16:creationId xmlns:a16="http://schemas.microsoft.com/office/drawing/2014/main" id="{D072843C-F833-004C-BFDB-5C1D719FFF94}"/>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C6629861-228A-4C48-8D94-B2F25D9028D3}"/>
              </a:ext>
            </a:extLst>
          </p:cNvPr>
          <p:cNvSpPr txBox="1"/>
          <p:nvPr/>
        </p:nvSpPr>
        <p:spPr>
          <a:xfrm>
            <a:off x="6805026" y="6571394"/>
            <a:ext cx="2338974" cy="300082"/>
          </a:xfrm>
          <a:prstGeom prst="rect">
            <a:avLst/>
          </a:prstGeom>
          <a:noFill/>
        </p:spPr>
        <p:txBody>
          <a:bodyPr wrap="none" rtlCol="0">
            <a:spAutoFit/>
          </a:bodyPr>
          <a:lstStyle/>
          <a:p>
            <a:r>
              <a:rPr lang="en-US" dirty="0"/>
              <a:t>Credit: Dan Russell, Penn State</a:t>
            </a:r>
          </a:p>
        </p:txBody>
      </p:sp>
      <p:pic>
        <p:nvPicPr>
          <p:cNvPr id="8" name="Content Placeholder 5">
            <a:extLst>
              <a:ext uri="{FF2B5EF4-FFF2-40B4-BE49-F238E27FC236}">
                <a16:creationId xmlns:a16="http://schemas.microsoft.com/office/drawing/2014/main" id="{24D4CC90-93E2-D04D-BC3D-815CE2EAD0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1574" y="3429000"/>
            <a:ext cx="6942939" cy="2228036"/>
          </a:xfrm>
          <a:prstGeom prst="rect">
            <a:avLst/>
          </a:prstGeom>
        </p:spPr>
      </p:pic>
      <p:pic>
        <p:nvPicPr>
          <p:cNvPr id="10" name="Audio 9">
            <a:hlinkClick r:id="" action="ppaction://media"/>
            <a:extLst>
              <a:ext uri="{FF2B5EF4-FFF2-40B4-BE49-F238E27FC236}">
                <a16:creationId xmlns:a16="http://schemas.microsoft.com/office/drawing/2014/main" id="{2D419996-4980-C145-83C3-788B0151447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4237436369"/>
      </p:ext>
    </p:extLst>
  </p:cSld>
  <p:clrMapOvr>
    <a:masterClrMapping/>
  </p:clrMapOvr>
  <p:transition spd="slow" advTm="3190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500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C62C4-3F0A-6C4B-BE1F-54F0D0473A8E}"/>
              </a:ext>
            </a:extLst>
          </p:cNvPr>
          <p:cNvSpPr>
            <a:spLocks noGrp="1"/>
          </p:cNvSpPr>
          <p:nvPr>
            <p:ph type="title"/>
          </p:nvPr>
        </p:nvSpPr>
        <p:spPr>
          <a:xfrm>
            <a:off x="536548" y="101676"/>
            <a:ext cx="8207874" cy="1450757"/>
          </a:xfrm>
        </p:spPr>
        <p:txBody>
          <a:bodyPr>
            <a:normAutofit fontScale="90000"/>
          </a:bodyPr>
          <a:lstStyle/>
          <a:p>
            <a:r>
              <a:rPr lang="en-US" dirty="0"/>
              <a:t>Characterizing Sound:</a:t>
            </a:r>
            <a:br>
              <a:rPr lang="en-US" dirty="0"/>
            </a:br>
            <a:r>
              <a:rPr lang="en-US" dirty="0"/>
              <a:t>Frequency or pitch has units of Hz (cycles/sec)</a:t>
            </a:r>
          </a:p>
        </p:txBody>
      </p:sp>
      <p:pic>
        <p:nvPicPr>
          <p:cNvPr id="1026" name="Picture 2">
            <a:extLst>
              <a:ext uri="{FF2B5EF4-FFF2-40B4-BE49-F238E27FC236}">
                <a16:creationId xmlns:a16="http://schemas.microsoft.com/office/drawing/2014/main" id="{ADAF548F-D9C9-FB4F-B838-090108EDFA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4803" y="2033095"/>
            <a:ext cx="57150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C66E648-2611-384F-AFDA-545CD81B491E}"/>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1514804" y="4477407"/>
            <a:ext cx="5714999" cy="1657040"/>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6F852BAC-731E-2741-92D5-ADC4D2A2BD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646992047"/>
      </p:ext>
    </p:extLst>
  </p:cSld>
  <p:clrMapOvr>
    <a:masterClrMapping/>
  </p:clrMapOvr>
  <p:transition spd="slow" advTm="14892">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389" y="263526"/>
            <a:ext cx="8238291" cy="1450757"/>
          </a:xfrm>
        </p:spPr>
        <p:txBody>
          <a:bodyPr>
            <a:normAutofit/>
          </a:bodyPr>
          <a:lstStyle/>
          <a:p>
            <a:r>
              <a:rPr lang="en-US" dirty="0"/>
              <a:t>Characterizing Sound: Amplitude (loudness) Typically reported in decibels (dB)</a:t>
            </a:r>
          </a:p>
        </p:txBody>
      </p:sp>
      <p:sp>
        <p:nvSpPr>
          <p:cNvPr id="3" name="Content Placeholder 2"/>
          <p:cNvSpPr>
            <a:spLocks noGrp="1"/>
          </p:cNvSpPr>
          <p:nvPr>
            <p:ph idx="1"/>
          </p:nvPr>
        </p:nvSpPr>
        <p:spPr/>
        <p:txBody>
          <a:bodyPr>
            <a:normAutofit/>
          </a:bodyPr>
          <a:lstStyle/>
          <a:p>
            <a:endParaRPr lang="en-US" dirty="0"/>
          </a:p>
          <a:p>
            <a:r>
              <a:rPr lang="en-US" dirty="0"/>
              <a:t>Pressure amplitude is related to Intensity</a:t>
            </a:r>
          </a:p>
          <a:p>
            <a:r>
              <a:rPr lang="en-US" dirty="0"/>
              <a:t>Sound pressure levels can be computed directly from the measured pressure</a:t>
            </a:r>
          </a:p>
          <a:p>
            <a:r>
              <a:rPr lang="en-US" dirty="0"/>
              <a:t>Sound pressure levels are reported relative to a reference value</a:t>
            </a:r>
          </a:p>
          <a:p>
            <a:r>
              <a:rPr lang="en-US" dirty="0"/>
              <a:t>This is the relationship between measured pressure and intensity:</a:t>
            </a:r>
          </a:p>
        </p:txBody>
      </p:sp>
      <p:pic>
        <p:nvPicPr>
          <p:cNvPr id="5" name="Picture 4"/>
          <p:cNvPicPr>
            <a:picLocks noChangeAspect="1"/>
          </p:cNvPicPr>
          <p:nvPr/>
        </p:nvPicPr>
        <p:blipFill>
          <a:blip r:embed="rId5"/>
          <a:stretch>
            <a:fillRect/>
          </a:stretch>
        </p:blipFill>
        <p:spPr>
          <a:xfrm>
            <a:off x="257826" y="3857415"/>
            <a:ext cx="8326444" cy="1382444"/>
          </a:xfrm>
          <a:prstGeom prst="rect">
            <a:avLst/>
          </a:prstGeom>
        </p:spPr>
      </p:pic>
      <p:pic>
        <p:nvPicPr>
          <p:cNvPr id="4" name="Audio 3">
            <a:hlinkClick r:id="" action="ppaction://media"/>
            <a:extLst>
              <a:ext uri="{FF2B5EF4-FFF2-40B4-BE49-F238E27FC236}">
                <a16:creationId xmlns:a16="http://schemas.microsoft.com/office/drawing/2014/main" id="{715F6381-8DE8-3C4E-B571-4A1327B795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164056733"/>
      </p:ext>
    </p:extLst>
  </p:cSld>
  <p:clrMapOvr>
    <a:masterClrMapping/>
  </p:clrMapOvr>
  <p:transition spd="slow" advTm="40224">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08" name="Rectangle 192"/>
          <p:cNvSpPr>
            <a:spLocks noChangeArrowheads="1"/>
          </p:cNvSpPr>
          <p:nvPr/>
        </p:nvSpPr>
        <p:spPr bwMode="auto">
          <a:xfrm>
            <a:off x="1341345" y="158026"/>
            <a:ext cx="6390715" cy="4182035"/>
          </a:xfrm>
          <a:prstGeom prst="rect">
            <a:avLst/>
          </a:prstGeom>
          <a:noFill/>
          <a:ln w="9525">
            <a:noFill/>
            <a:miter lim="800000"/>
            <a:headEnd/>
            <a:tailEnd/>
          </a:ln>
          <a:effectLst/>
        </p:spPr>
        <p:txBody>
          <a:bodyPr lIns="69056" tIns="34529" rIns="69056" bIns="34529" anchor="ctr"/>
          <a:lstStyle/>
          <a:p>
            <a:pPr marL="5954" lvl="1" fontAlgn="base">
              <a:spcBef>
                <a:spcPct val="0"/>
              </a:spcBef>
              <a:spcAft>
                <a:spcPct val="0"/>
              </a:spcAft>
            </a:pPr>
            <a:endParaRPr lang="en-US" sz="1013" dirty="0">
              <a:solidFill>
                <a:srgbClr val="FFFFFF"/>
              </a:solidFill>
              <a:latin typeface="Arial" charset="0"/>
            </a:endParaRPr>
          </a:p>
        </p:txBody>
      </p:sp>
      <p:pic>
        <p:nvPicPr>
          <p:cNvPr id="201730" name="Picture 2">
            <a:extLst>
              <a:ext uri="{FF2B5EF4-FFF2-40B4-BE49-F238E27FC236}">
                <a16:creationId xmlns:a16="http://schemas.microsoft.com/office/drawing/2014/main" id="{E878F74A-1B4B-4F73-8187-4E839A0415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1951"/>
          <a:stretch/>
        </p:blipFill>
        <p:spPr bwMode="auto">
          <a:xfrm>
            <a:off x="146725" y="2432731"/>
            <a:ext cx="4362206" cy="28806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70150EB-6753-4B77-A0B5-EE0E249A19B1}"/>
              </a:ext>
            </a:extLst>
          </p:cNvPr>
          <p:cNvSpPr txBox="1"/>
          <p:nvPr/>
        </p:nvSpPr>
        <p:spPr>
          <a:xfrm>
            <a:off x="469755" y="5744152"/>
            <a:ext cx="8204490" cy="400110"/>
          </a:xfrm>
          <a:prstGeom prst="rect">
            <a:avLst/>
          </a:prstGeom>
          <a:noFill/>
        </p:spPr>
        <p:txBody>
          <a:bodyPr wrap="none" rtlCol="0">
            <a:spAutoFit/>
          </a:bodyPr>
          <a:lstStyle/>
          <a:p>
            <a:pPr fontAlgn="base">
              <a:spcBef>
                <a:spcPct val="0"/>
              </a:spcBef>
              <a:spcAft>
                <a:spcPct val="0"/>
              </a:spcAft>
            </a:pPr>
            <a:r>
              <a:rPr lang="en-US" sz="2000" dirty="0">
                <a:solidFill>
                  <a:srgbClr val="000000"/>
                </a:solidFill>
                <a:latin typeface="Arial" charset="0"/>
                <a:hlinkClick r:id="rId6"/>
              </a:rPr>
              <a:t>https://dosits.org/science/advanced-topics/introduction-to-signal-levels/</a:t>
            </a:r>
            <a:endParaRPr lang="en-US" sz="2000" dirty="0">
              <a:solidFill>
                <a:srgbClr val="000000"/>
              </a:solidFill>
              <a:latin typeface="Arial" charset="0"/>
            </a:endParaRPr>
          </a:p>
        </p:txBody>
      </p:sp>
      <p:pic>
        <p:nvPicPr>
          <p:cNvPr id="7" name="Picture 2">
            <a:extLst>
              <a:ext uri="{FF2B5EF4-FFF2-40B4-BE49-F238E27FC236}">
                <a16:creationId xmlns:a16="http://schemas.microsoft.com/office/drawing/2014/main" id="{8163D859-3232-5A4B-B666-C42BBBB1B8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4572000" y="2375785"/>
            <a:ext cx="4131205" cy="321201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CB55A59A-B9B9-9E43-88AB-DE074276A3EC}"/>
              </a:ext>
            </a:extLst>
          </p:cNvPr>
          <p:cNvSpPr txBox="1">
            <a:spLocks/>
          </p:cNvSpPr>
          <p:nvPr/>
        </p:nvSpPr>
        <p:spPr>
          <a:xfrm>
            <a:off x="688389" y="263526"/>
            <a:ext cx="8238291" cy="1450757"/>
          </a:xfrm>
          <a:prstGeom prst="rect">
            <a:avLst/>
          </a:prstGeom>
        </p:spPr>
        <p:txBody>
          <a:bodyPr vert="horz" lIns="91440" tIns="45720" rIns="91440" bIns="45720" rtlCol="0" anchor="b">
            <a:norm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r>
              <a:rPr lang="en-US" dirty="0"/>
              <a:t>Sidebar: Signal levels reported in dB</a:t>
            </a:r>
          </a:p>
        </p:txBody>
      </p:sp>
      <p:pic>
        <p:nvPicPr>
          <p:cNvPr id="2" name="Audio 1">
            <a:hlinkClick r:id="" action="ppaction://media"/>
            <a:extLst>
              <a:ext uri="{FF2B5EF4-FFF2-40B4-BE49-F238E27FC236}">
                <a16:creationId xmlns:a16="http://schemas.microsoft.com/office/drawing/2014/main" id="{D7427925-7361-9446-AE76-855143A7403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058088102"/>
      </p:ext>
    </p:extLst>
  </p:cSld>
  <p:clrMapOvr>
    <a:masterClrMapping/>
  </p:clrMapOvr>
  <p:transition spd="slow" advTm="5602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0"/>
            <a:ext cx="7543800" cy="1450757"/>
          </a:xfrm>
        </p:spPr>
        <p:txBody>
          <a:bodyPr>
            <a:normAutofit/>
          </a:bodyPr>
          <a:lstStyle/>
          <a:p>
            <a:br>
              <a:rPr lang="en-US" dirty="0"/>
            </a:br>
            <a:r>
              <a:rPr lang="en-US" dirty="0"/>
              <a:t>Geometric Spreading</a:t>
            </a:r>
          </a:p>
        </p:txBody>
      </p:sp>
      <p:pic>
        <p:nvPicPr>
          <p:cNvPr id="4098" name="Picture 2">
            <a:extLst>
              <a:ext uri="{FF2B5EF4-FFF2-40B4-BE49-F238E27FC236}">
                <a16:creationId xmlns:a16="http://schemas.microsoft.com/office/drawing/2014/main" id="{6B8BEBD4-2805-9544-B726-B4CB42AEB9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2085" y="4292446"/>
            <a:ext cx="4733471" cy="192360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C9AE3273-CF57-6C4B-B077-C84B6C8286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3743" y="1830004"/>
            <a:ext cx="5430157" cy="221827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0533E1A-09C4-0844-AB95-B234EC0645D7}"/>
              </a:ext>
            </a:extLst>
          </p:cNvPr>
          <p:cNvSpPr txBox="1"/>
          <p:nvPr/>
        </p:nvSpPr>
        <p:spPr>
          <a:xfrm>
            <a:off x="667657" y="1838848"/>
            <a:ext cx="2772554" cy="461665"/>
          </a:xfrm>
          <a:prstGeom prst="rect">
            <a:avLst/>
          </a:prstGeom>
          <a:noFill/>
        </p:spPr>
        <p:txBody>
          <a:bodyPr wrap="none" rtlCol="0">
            <a:spAutoFit/>
          </a:bodyPr>
          <a:lstStyle/>
          <a:p>
            <a:r>
              <a:rPr lang="en-US" sz="2400" dirty="0"/>
              <a:t>Spherical (near field)</a:t>
            </a:r>
          </a:p>
        </p:txBody>
      </p:sp>
      <p:sp>
        <p:nvSpPr>
          <p:cNvPr id="7" name="TextBox 6">
            <a:extLst>
              <a:ext uri="{FF2B5EF4-FFF2-40B4-BE49-F238E27FC236}">
                <a16:creationId xmlns:a16="http://schemas.microsoft.com/office/drawing/2014/main" id="{01737039-7D2C-BC4E-9F2D-D26A70169430}"/>
              </a:ext>
            </a:extLst>
          </p:cNvPr>
          <p:cNvSpPr txBox="1"/>
          <p:nvPr/>
        </p:nvSpPr>
        <p:spPr>
          <a:xfrm>
            <a:off x="442686" y="4564743"/>
            <a:ext cx="2694392" cy="461665"/>
          </a:xfrm>
          <a:prstGeom prst="rect">
            <a:avLst/>
          </a:prstGeom>
          <a:noFill/>
        </p:spPr>
        <p:txBody>
          <a:bodyPr wrap="none" rtlCol="0">
            <a:spAutoFit/>
          </a:bodyPr>
          <a:lstStyle/>
          <a:p>
            <a:r>
              <a:rPr lang="en-US" sz="2400" dirty="0"/>
              <a:t>Cylindrical (far field)</a:t>
            </a:r>
          </a:p>
        </p:txBody>
      </p:sp>
      <p:pic>
        <p:nvPicPr>
          <p:cNvPr id="4" name="Audio 3">
            <a:hlinkClick r:id="" action="ppaction://media"/>
            <a:extLst>
              <a:ext uri="{FF2B5EF4-FFF2-40B4-BE49-F238E27FC236}">
                <a16:creationId xmlns:a16="http://schemas.microsoft.com/office/drawing/2014/main" id="{B0DD4070-D2D3-E04B-9C10-6198AC16DE8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973158222"/>
      </p:ext>
    </p:extLst>
  </p:cSld>
  <p:clrMapOvr>
    <a:masterClrMapping/>
  </p:clrMapOvr>
  <p:transition spd="slow" advTm="4649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FFD2-BEE4-B44E-BD8D-FEC1679759F8}"/>
              </a:ext>
            </a:extLst>
          </p:cNvPr>
          <p:cNvSpPr>
            <a:spLocks noGrp="1"/>
          </p:cNvSpPr>
          <p:nvPr>
            <p:ph type="title"/>
          </p:nvPr>
        </p:nvSpPr>
        <p:spPr>
          <a:xfrm>
            <a:off x="950685" y="683886"/>
            <a:ext cx="5556069" cy="957914"/>
          </a:xfrm>
        </p:spPr>
        <p:txBody>
          <a:bodyPr/>
          <a:lstStyle/>
          <a:p>
            <a:r>
              <a:rPr lang="en-US" dirty="0"/>
              <a:t>Reflection</a:t>
            </a:r>
          </a:p>
        </p:txBody>
      </p:sp>
      <p:sp>
        <p:nvSpPr>
          <p:cNvPr id="3" name="Content Placeholder 2">
            <a:extLst>
              <a:ext uri="{FF2B5EF4-FFF2-40B4-BE49-F238E27FC236}">
                <a16:creationId xmlns:a16="http://schemas.microsoft.com/office/drawing/2014/main" id="{F5155899-14D7-464F-BE41-558CD6AE8F77}"/>
              </a:ext>
            </a:extLst>
          </p:cNvPr>
          <p:cNvSpPr>
            <a:spLocks noGrp="1"/>
          </p:cNvSpPr>
          <p:nvPr>
            <p:ph idx="1"/>
          </p:nvPr>
        </p:nvSpPr>
        <p:spPr/>
        <p:txBody>
          <a:bodyPr/>
          <a:lstStyle/>
          <a:p>
            <a:endParaRPr lang="en-US"/>
          </a:p>
        </p:txBody>
      </p:sp>
      <p:pic>
        <p:nvPicPr>
          <p:cNvPr id="5122" name="Picture 2">
            <a:extLst>
              <a:ext uri="{FF2B5EF4-FFF2-40B4-BE49-F238E27FC236}">
                <a16:creationId xmlns:a16="http://schemas.microsoft.com/office/drawing/2014/main" id="{8C187D50-0559-E24E-A3AA-85F2E0A069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685" y="2120008"/>
            <a:ext cx="6734629" cy="3847859"/>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4F9529C2-36A7-C84E-A06D-17D3BB1D74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7487663"/>
      </p:ext>
    </p:extLst>
  </p:cSld>
  <p:clrMapOvr>
    <a:masterClrMapping/>
  </p:clrMapOvr>
  <p:transition spd="slow" advTm="1619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634" y="249052"/>
            <a:ext cx="5156200" cy="1293028"/>
          </a:xfrm>
        </p:spPr>
        <p:txBody>
          <a:bodyPr>
            <a:normAutofit fontScale="90000"/>
          </a:bodyPr>
          <a:lstStyle/>
          <a:p>
            <a:br>
              <a:rPr lang="en-US" dirty="0"/>
            </a:br>
            <a:br>
              <a:rPr lang="en-US" dirty="0"/>
            </a:br>
            <a:r>
              <a:rPr lang="en-US" dirty="0"/>
              <a:t>Refraction: Snell’s Law</a:t>
            </a:r>
          </a:p>
        </p:txBody>
      </p:sp>
      <p:sp>
        <p:nvSpPr>
          <p:cNvPr id="13" name="AutoShape 4" descr="\frac  {\sin \theta _{1}}{\sin \theta _{2}}}={\frac  {v_{1}}{v_{2}}}={\frac  {\lambda _{1}}{\lambda _{2}}}={\frac  {n_{2}}{"/>
          <p:cNvSpPr>
            <a:spLocks noChangeAspect="1" noChangeArrowheads="1"/>
          </p:cNvSpPr>
          <p:nvPr/>
        </p:nvSpPr>
        <p:spPr bwMode="auto">
          <a:xfrm>
            <a:off x="1028700" y="2171700"/>
            <a:ext cx="6756400" cy="7893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8" name="Picture 4" descr="marchers.nolabel.sm">
            <a:extLst>
              <a:ext uri="{FF2B5EF4-FFF2-40B4-BE49-F238E27FC236}">
                <a16:creationId xmlns:a16="http://schemas.microsoft.com/office/drawing/2014/main" id="{EECCE4C8-0ABA-1244-AAC7-C17A5653D1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049697"/>
            <a:ext cx="4361543" cy="323844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marchers-straight.sm">
            <a:extLst>
              <a:ext uri="{FF2B5EF4-FFF2-40B4-BE49-F238E27FC236}">
                <a16:creationId xmlns:a16="http://schemas.microsoft.com/office/drawing/2014/main" id="{C933DE8A-9B3E-804B-A1D4-FAA38E9E1E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339" y="2420077"/>
            <a:ext cx="4612361" cy="22946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ncl142">
            <a:extLst>
              <a:ext uri="{FF2B5EF4-FFF2-40B4-BE49-F238E27FC236}">
                <a16:creationId xmlns:a16="http://schemas.microsoft.com/office/drawing/2014/main" id="{4D473D27-02A7-844E-BAF2-3121C08E30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9837" y="828801"/>
            <a:ext cx="2845706" cy="1906086"/>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113EAD8E-ACE0-7141-A8B3-1F5F913182B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72790714"/>
      </p:ext>
    </p:extLst>
  </p:cSld>
  <p:clrMapOvr>
    <a:masterClrMapping/>
  </p:clrMapOvr>
  <p:transition spd="slow" advTm="7502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862383" y="266777"/>
            <a:ext cx="7910813" cy="1293028"/>
          </a:xfrm>
        </p:spPr>
        <p:txBody>
          <a:bodyPr/>
          <a:lstStyle/>
          <a:p>
            <a:pPr eaLnBrk="1" hangingPunct="1"/>
            <a:r>
              <a:rPr lang="en-US" altLang="x-none" dirty="0"/>
              <a:t>Speed of sound in seawater</a:t>
            </a:r>
          </a:p>
        </p:txBody>
      </p:sp>
      <p:pic>
        <p:nvPicPr>
          <p:cNvPr id="2" name="Picture 1">
            <a:extLst>
              <a:ext uri="{FF2B5EF4-FFF2-40B4-BE49-F238E27FC236}">
                <a16:creationId xmlns:a16="http://schemas.microsoft.com/office/drawing/2014/main" id="{A98D2DB9-B757-494A-B648-EB3A36F2C479}"/>
              </a:ext>
            </a:extLst>
          </p:cNvPr>
          <p:cNvPicPr>
            <a:picLocks noChangeAspect="1"/>
          </p:cNvPicPr>
          <p:nvPr/>
        </p:nvPicPr>
        <p:blipFill>
          <a:blip r:embed="rId5"/>
          <a:stretch>
            <a:fillRect/>
          </a:stretch>
        </p:blipFill>
        <p:spPr>
          <a:xfrm>
            <a:off x="862383" y="2946400"/>
            <a:ext cx="7097069" cy="3385458"/>
          </a:xfrm>
          <a:prstGeom prst="rect">
            <a:avLst/>
          </a:prstGeom>
        </p:spPr>
      </p:pic>
      <p:sp>
        <p:nvSpPr>
          <p:cNvPr id="8" name="Content Placeholder 2">
            <a:extLst>
              <a:ext uri="{FF2B5EF4-FFF2-40B4-BE49-F238E27FC236}">
                <a16:creationId xmlns:a16="http://schemas.microsoft.com/office/drawing/2014/main" id="{CE24BFF1-73B5-0B41-917D-2AD083CC8481}"/>
              </a:ext>
            </a:extLst>
          </p:cNvPr>
          <p:cNvSpPr>
            <a:spLocks noGrp="1"/>
          </p:cNvSpPr>
          <p:nvPr>
            <p:ph idx="1"/>
          </p:nvPr>
        </p:nvSpPr>
        <p:spPr>
          <a:xfrm>
            <a:off x="758552" y="1426323"/>
            <a:ext cx="7200900" cy="4561449"/>
          </a:xfrm>
        </p:spPr>
        <p:txBody>
          <a:bodyPr>
            <a:normAutofit/>
          </a:bodyPr>
          <a:lstStyle/>
          <a:p>
            <a:endParaRPr lang="en-US" dirty="0"/>
          </a:p>
          <a:p>
            <a:r>
              <a:rPr lang="en-US" dirty="0"/>
              <a:t>Depends on temperature, salinity, and pressure</a:t>
            </a:r>
          </a:p>
          <a:p>
            <a:pPr lvl="1"/>
            <a:r>
              <a:rPr lang="en-US" dirty="0"/>
              <a:t>Higher Temperature = Faster</a:t>
            </a:r>
          </a:p>
          <a:p>
            <a:pPr lvl="1"/>
            <a:r>
              <a:rPr lang="en-US" dirty="0"/>
              <a:t>Saltier = Faster</a:t>
            </a:r>
          </a:p>
          <a:p>
            <a:pPr lvl="1"/>
            <a:r>
              <a:rPr lang="en-US" dirty="0"/>
              <a:t>Higher Pressure = Faster</a:t>
            </a:r>
          </a:p>
          <a:p>
            <a:pPr lvl="1"/>
            <a:endParaRPr lang="en-US" dirty="0"/>
          </a:p>
          <a:p>
            <a:pPr lvl="1"/>
            <a:endParaRPr lang="en-US" dirty="0"/>
          </a:p>
        </p:txBody>
      </p:sp>
      <p:sp>
        <p:nvSpPr>
          <p:cNvPr id="9" name="Content Placeholder 2">
            <a:extLst>
              <a:ext uri="{FF2B5EF4-FFF2-40B4-BE49-F238E27FC236}">
                <a16:creationId xmlns:a16="http://schemas.microsoft.com/office/drawing/2014/main" id="{27054A99-70AB-404E-835D-9D050692011E}"/>
              </a:ext>
            </a:extLst>
          </p:cNvPr>
          <p:cNvSpPr txBox="1">
            <a:spLocks/>
          </p:cNvSpPr>
          <p:nvPr/>
        </p:nvSpPr>
        <p:spPr>
          <a:xfrm>
            <a:off x="5339299" y="1466238"/>
            <a:ext cx="7200900" cy="4561449"/>
          </a:xfrm>
          <a:prstGeom prst="rect">
            <a:avLst/>
          </a:prstGeom>
        </p:spPr>
        <p:txBody>
          <a:bodyPr vert="horz" lIns="0" tIns="45720" rIns="0" bIns="45720" rtlCol="0">
            <a:normAutofit/>
          </a:bodyPr>
          <a:lstStyle>
            <a:lvl1pPr marL="257175" indent="-257175" algn="l" defTabSz="685800" rtl="0" eaLnBrk="1" latinLnBrk="0" hangingPunct="1">
              <a:lnSpc>
                <a:spcPct val="90000"/>
              </a:lnSpc>
              <a:spcBef>
                <a:spcPts val="900"/>
              </a:spcBef>
              <a:spcAft>
                <a:spcPts val="150"/>
              </a:spcAft>
              <a:buClr>
                <a:schemeClr val="accent1"/>
              </a:buClr>
              <a:buSzPct val="100000"/>
              <a:buFont typeface="Arial" charset="0"/>
              <a:buChar char="•"/>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lvl="1"/>
            <a:endParaRPr lang="en-US" dirty="0"/>
          </a:p>
          <a:p>
            <a:r>
              <a:rPr lang="en-US" dirty="0"/>
              <a:t>Effect on Sound Speed</a:t>
            </a:r>
          </a:p>
          <a:p>
            <a:pPr lvl="1"/>
            <a:r>
              <a:rPr lang="en-US" dirty="0"/>
              <a:t>Temperature 1°C = 4.0 m/s</a:t>
            </a:r>
          </a:p>
          <a:p>
            <a:pPr lvl="1"/>
            <a:r>
              <a:rPr lang="en-US" dirty="0"/>
              <a:t>Salinity 1PSU = 1.4 m/s</a:t>
            </a:r>
          </a:p>
          <a:p>
            <a:pPr lvl="1"/>
            <a:r>
              <a:rPr lang="en-US" dirty="0"/>
              <a:t>Depth (pressure) 1km = 17 m/s</a:t>
            </a:r>
          </a:p>
          <a:p>
            <a:pPr lvl="1"/>
            <a:endParaRPr lang="en-US" dirty="0"/>
          </a:p>
        </p:txBody>
      </p:sp>
      <p:pic>
        <p:nvPicPr>
          <p:cNvPr id="3" name="Audio 2">
            <a:hlinkClick r:id="" action="ppaction://media"/>
            <a:extLst>
              <a:ext uri="{FF2B5EF4-FFF2-40B4-BE49-F238E27FC236}">
                <a16:creationId xmlns:a16="http://schemas.microsoft.com/office/drawing/2014/main" id="{81121B68-E123-BF4A-BAD0-8E8C37E860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17104204"/>
      </p:ext>
    </p:extLst>
  </p:cSld>
  <p:clrMapOvr>
    <a:masterClrMapping/>
  </p:clrMapOvr>
  <p:transition spd="slow" advTm="33543">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30EB7-C2FD-2C43-8CE0-568EC48C2C48}"/>
              </a:ext>
            </a:extLst>
          </p:cNvPr>
          <p:cNvSpPr>
            <a:spLocks noGrp="1"/>
          </p:cNvSpPr>
          <p:nvPr>
            <p:ph type="title"/>
          </p:nvPr>
        </p:nvSpPr>
        <p:spPr/>
        <p:txBody>
          <a:bodyPr/>
          <a:lstStyle/>
          <a:p>
            <a:r>
              <a:rPr lang="en-US" dirty="0"/>
              <a:t>Shallow Water</a:t>
            </a:r>
          </a:p>
        </p:txBody>
      </p:sp>
      <p:sp>
        <p:nvSpPr>
          <p:cNvPr id="3" name="Content Placeholder 2">
            <a:extLst>
              <a:ext uri="{FF2B5EF4-FFF2-40B4-BE49-F238E27FC236}">
                <a16:creationId xmlns:a16="http://schemas.microsoft.com/office/drawing/2014/main" id="{47DB535D-4D0D-9C46-9A0F-FB8132DF4389}"/>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11E6279D-EAC8-5946-90FF-FFE94DF572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800" y="1845735"/>
            <a:ext cx="8686800" cy="4292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659A56-CCC3-AC40-A633-BF3BDE6EE5F7}"/>
              </a:ext>
            </a:extLst>
          </p:cNvPr>
          <p:cNvSpPr/>
          <p:nvPr/>
        </p:nvSpPr>
        <p:spPr>
          <a:xfrm>
            <a:off x="4457225" y="3278959"/>
            <a:ext cx="229550" cy="300082"/>
          </a:xfrm>
          <a:prstGeom prst="rect">
            <a:avLst/>
          </a:prstGeom>
        </p:spPr>
        <p:txBody>
          <a:bodyPr wrap="none">
            <a:spAutoFit/>
          </a:bodyPr>
          <a:lstStyle/>
          <a:p>
            <a:r>
              <a:rPr lang="en-US" dirty="0">
                <a:solidFill>
                  <a:srgbClr val="333333"/>
                </a:solidFill>
                <a:latin typeface="Open Sans" panose="020B0606030504020204" pitchFamily="34" charset="0"/>
              </a:rPr>
              <a:t> </a:t>
            </a:r>
            <a:endParaRPr lang="en-US" dirty="0"/>
          </a:p>
        </p:txBody>
      </p:sp>
      <p:pic>
        <p:nvPicPr>
          <p:cNvPr id="5" name="Audio 4">
            <a:hlinkClick r:id="" action="ppaction://media"/>
            <a:extLst>
              <a:ext uri="{FF2B5EF4-FFF2-40B4-BE49-F238E27FC236}">
                <a16:creationId xmlns:a16="http://schemas.microsoft.com/office/drawing/2014/main" id="{DE9D1E8C-52D1-BF42-AD1E-AD2AECE84D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460274651"/>
      </p:ext>
    </p:extLst>
  </p:cSld>
  <p:clrMapOvr>
    <a:masterClrMapping/>
  </p:clrMapOvr>
  <p:transition spd="slow" advTm="2358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8FEB-4172-A943-A6B1-8E98404E1609}"/>
              </a:ext>
            </a:extLst>
          </p:cNvPr>
          <p:cNvSpPr>
            <a:spLocks noGrp="1"/>
          </p:cNvSpPr>
          <p:nvPr>
            <p:ph type="title"/>
          </p:nvPr>
        </p:nvSpPr>
        <p:spPr/>
        <p:txBody>
          <a:bodyPr/>
          <a:lstStyle/>
          <a:p>
            <a:r>
              <a:rPr lang="en-US" dirty="0"/>
              <a:t>Summer Thermocline</a:t>
            </a:r>
          </a:p>
        </p:txBody>
      </p:sp>
      <p:sp>
        <p:nvSpPr>
          <p:cNvPr id="3" name="Content Placeholder 2">
            <a:extLst>
              <a:ext uri="{FF2B5EF4-FFF2-40B4-BE49-F238E27FC236}">
                <a16:creationId xmlns:a16="http://schemas.microsoft.com/office/drawing/2014/main" id="{0B785355-A487-EF41-80D4-096253D3B866}"/>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5BE5D217-39DE-0346-BD14-4ABB1481C5EC}"/>
              </a:ext>
            </a:extLst>
          </p:cNvPr>
          <p:cNvSpPr/>
          <p:nvPr/>
        </p:nvSpPr>
        <p:spPr>
          <a:xfrm>
            <a:off x="4457225" y="3278959"/>
            <a:ext cx="229550" cy="300082"/>
          </a:xfrm>
          <a:prstGeom prst="rect">
            <a:avLst/>
          </a:prstGeom>
        </p:spPr>
        <p:txBody>
          <a:bodyPr wrap="none">
            <a:spAutoFit/>
          </a:bodyPr>
          <a:lstStyle/>
          <a:p>
            <a:r>
              <a:rPr lang="en-US" dirty="0">
                <a:solidFill>
                  <a:srgbClr val="333333"/>
                </a:solidFill>
                <a:latin typeface="Open Sans" panose="020B0606030504020204" pitchFamily="34" charset="0"/>
              </a:rPr>
              <a:t> </a:t>
            </a:r>
            <a:endParaRPr lang="en-US" dirty="0"/>
          </a:p>
        </p:txBody>
      </p:sp>
      <p:pic>
        <p:nvPicPr>
          <p:cNvPr id="3074" name="Picture 2">
            <a:extLst>
              <a:ext uri="{FF2B5EF4-FFF2-40B4-BE49-F238E27FC236}">
                <a16:creationId xmlns:a16="http://schemas.microsoft.com/office/drawing/2014/main" id="{1E848B3C-C1EC-F44E-A3DB-59AEC03F5A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37363"/>
            <a:ext cx="9144000" cy="4576805"/>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4B8A920E-99E4-6A42-80E5-AC25A9F53E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581152129"/>
      </p:ext>
    </p:extLst>
  </p:cSld>
  <p:clrMapOvr>
    <a:masterClrMapping/>
  </p:clrMapOvr>
  <p:transition spd="slow" advTm="2757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145B-8822-2848-A4B0-7C3A7068973D}"/>
              </a:ext>
            </a:extLst>
          </p:cNvPr>
          <p:cNvSpPr>
            <a:spLocks noGrp="1"/>
          </p:cNvSpPr>
          <p:nvPr>
            <p:ph type="title"/>
          </p:nvPr>
        </p:nvSpPr>
        <p:spPr/>
        <p:txBody>
          <a:bodyPr>
            <a:normAutofit/>
          </a:bodyPr>
          <a:lstStyle/>
          <a:p>
            <a:r>
              <a:rPr lang="en-US" dirty="0"/>
              <a:t>Deep Water: </a:t>
            </a:r>
            <a:br>
              <a:rPr lang="en-US" dirty="0"/>
            </a:br>
            <a:r>
              <a:rPr lang="en-US" dirty="0"/>
              <a:t>SOFAR Channel Propagation</a:t>
            </a:r>
          </a:p>
        </p:txBody>
      </p:sp>
      <p:sp>
        <p:nvSpPr>
          <p:cNvPr id="3" name="Content Placeholder 2">
            <a:extLst>
              <a:ext uri="{FF2B5EF4-FFF2-40B4-BE49-F238E27FC236}">
                <a16:creationId xmlns:a16="http://schemas.microsoft.com/office/drawing/2014/main" id="{39CFB014-1A3B-6243-808A-41F31D465095}"/>
              </a:ext>
            </a:extLst>
          </p:cNvPr>
          <p:cNvSpPr>
            <a:spLocks noGrp="1"/>
          </p:cNvSpPr>
          <p:nvPr>
            <p:ph idx="1"/>
          </p:nvPr>
        </p:nvSpPr>
        <p:spPr/>
        <p:txBody>
          <a:bodyPr/>
          <a:lstStyle/>
          <a:p>
            <a:endParaRPr lang="en-US"/>
          </a:p>
        </p:txBody>
      </p:sp>
      <p:pic>
        <p:nvPicPr>
          <p:cNvPr id="4" name="Content Placeholder 4" descr="A picture containing diagram&#10;&#10;Description automatically generated">
            <a:extLst>
              <a:ext uri="{FF2B5EF4-FFF2-40B4-BE49-F238E27FC236}">
                <a16:creationId xmlns:a16="http://schemas.microsoft.com/office/drawing/2014/main" id="{A87C3A8B-DFD6-8E45-A0A3-D153826A1879}"/>
              </a:ext>
            </a:extLst>
          </p:cNvPr>
          <p:cNvPicPr>
            <a:picLocks noChangeAspect="1"/>
          </p:cNvPicPr>
          <p:nvPr/>
        </p:nvPicPr>
        <p:blipFill>
          <a:blip r:embed="rId5"/>
          <a:stretch>
            <a:fillRect/>
          </a:stretch>
        </p:blipFill>
        <p:spPr>
          <a:xfrm>
            <a:off x="384308" y="2053652"/>
            <a:ext cx="8148877" cy="3815443"/>
          </a:xfrm>
          <a:prstGeom prst="rect">
            <a:avLst/>
          </a:prstGeom>
        </p:spPr>
      </p:pic>
      <p:sp>
        <p:nvSpPr>
          <p:cNvPr id="5" name="TextBox 4">
            <a:extLst>
              <a:ext uri="{FF2B5EF4-FFF2-40B4-BE49-F238E27FC236}">
                <a16:creationId xmlns:a16="http://schemas.microsoft.com/office/drawing/2014/main" id="{16EB5AAD-BB30-9347-AC8B-CEFC1D8DDE2D}"/>
              </a:ext>
            </a:extLst>
          </p:cNvPr>
          <p:cNvSpPr txBox="1"/>
          <p:nvPr/>
        </p:nvSpPr>
        <p:spPr>
          <a:xfrm>
            <a:off x="5573843" y="6557918"/>
            <a:ext cx="3389454" cy="300082"/>
          </a:xfrm>
          <a:prstGeom prst="rect">
            <a:avLst/>
          </a:prstGeom>
          <a:noFill/>
        </p:spPr>
        <p:txBody>
          <a:bodyPr wrap="none" rtlCol="0">
            <a:spAutoFit/>
          </a:bodyPr>
          <a:lstStyle/>
          <a:p>
            <a:r>
              <a:rPr lang="en-US" dirty="0"/>
              <a:t>From </a:t>
            </a:r>
            <a:r>
              <a:rPr lang="en-US" dirty="0" err="1"/>
              <a:t>Dosits</a:t>
            </a:r>
            <a:r>
              <a:rPr lang="en-US" dirty="0"/>
              <a:t>:  Adapted from Munk et. al. 1995</a:t>
            </a:r>
          </a:p>
        </p:txBody>
      </p:sp>
      <p:pic>
        <p:nvPicPr>
          <p:cNvPr id="6" name="Audio 5">
            <a:hlinkClick r:id="" action="ppaction://media"/>
            <a:extLst>
              <a:ext uri="{FF2B5EF4-FFF2-40B4-BE49-F238E27FC236}">
                <a16:creationId xmlns:a16="http://schemas.microsoft.com/office/drawing/2014/main" id="{F366B88A-78E5-C240-A9C2-942FAED897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925576049"/>
      </p:ext>
    </p:extLst>
  </p:cSld>
  <p:clrMapOvr>
    <a:masterClrMapping/>
  </p:clrMapOvr>
  <p:transition spd="slow" advTm="5277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2E999-D273-3D44-9758-4C5858F4DA09}"/>
              </a:ext>
            </a:extLst>
          </p:cNvPr>
          <p:cNvSpPr>
            <a:spLocks noGrp="1"/>
          </p:cNvSpPr>
          <p:nvPr>
            <p:ph type="title"/>
          </p:nvPr>
        </p:nvSpPr>
        <p:spPr/>
        <p:txBody>
          <a:bodyPr/>
          <a:lstStyle/>
          <a:p>
            <a:r>
              <a:rPr lang="en-US" dirty="0"/>
              <a:t>Measuring Sound: Hydrophones</a:t>
            </a:r>
          </a:p>
        </p:txBody>
      </p:sp>
      <p:pic>
        <p:nvPicPr>
          <p:cNvPr id="5" name="Picture 4">
            <a:extLst>
              <a:ext uri="{FF2B5EF4-FFF2-40B4-BE49-F238E27FC236}">
                <a16:creationId xmlns:a16="http://schemas.microsoft.com/office/drawing/2014/main" id="{4C4ED8B8-29CF-B64A-BF05-631970F1B8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258" y="3813560"/>
            <a:ext cx="3614080" cy="2707017"/>
          </a:xfrm>
          <a:prstGeom prst="rect">
            <a:avLst/>
          </a:prstGeom>
        </p:spPr>
      </p:pic>
      <p:pic>
        <p:nvPicPr>
          <p:cNvPr id="9" name="Picture 8">
            <a:extLst>
              <a:ext uri="{FF2B5EF4-FFF2-40B4-BE49-F238E27FC236}">
                <a16:creationId xmlns:a16="http://schemas.microsoft.com/office/drawing/2014/main" id="{F637B478-9BDC-C344-B7E4-3A57E46BBE44}"/>
              </a:ext>
            </a:extLst>
          </p:cNvPr>
          <p:cNvPicPr>
            <a:picLocks noChangeAspect="1"/>
          </p:cNvPicPr>
          <p:nvPr/>
        </p:nvPicPr>
        <p:blipFill>
          <a:blip r:embed="rId6"/>
          <a:stretch>
            <a:fillRect/>
          </a:stretch>
        </p:blipFill>
        <p:spPr>
          <a:xfrm>
            <a:off x="4964966" y="3720699"/>
            <a:ext cx="3733170" cy="2799878"/>
          </a:xfrm>
          <a:prstGeom prst="rect">
            <a:avLst/>
          </a:prstGeom>
        </p:spPr>
      </p:pic>
      <p:pic>
        <p:nvPicPr>
          <p:cNvPr id="7170" name="Picture 2" descr="Photo of a hydrophone and its parts">
            <a:extLst>
              <a:ext uri="{FF2B5EF4-FFF2-40B4-BE49-F238E27FC236}">
                <a16:creationId xmlns:a16="http://schemas.microsoft.com/office/drawing/2014/main" id="{26892AF3-705F-4F44-AD6E-1B74B1E413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1211" y="1817231"/>
            <a:ext cx="4856984" cy="2232146"/>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2A7D08ED-BF38-9048-80B5-B15AC851F08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95830177"/>
      </p:ext>
    </p:extLst>
  </p:cSld>
  <p:clrMapOvr>
    <a:masterClrMapping/>
  </p:clrMapOvr>
  <p:transition spd="slow" advTm="4733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D0AC-7F45-AF4A-9891-4CE8CAFB4222}"/>
              </a:ext>
            </a:extLst>
          </p:cNvPr>
          <p:cNvSpPr>
            <a:spLocks noGrp="1"/>
          </p:cNvSpPr>
          <p:nvPr>
            <p:ph type="title"/>
          </p:nvPr>
        </p:nvSpPr>
        <p:spPr/>
        <p:txBody>
          <a:bodyPr/>
          <a:lstStyle/>
          <a:p>
            <a:r>
              <a:rPr lang="en-US" dirty="0"/>
              <a:t>Measuring Sound: </a:t>
            </a:r>
            <a:br>
              <a:rPr lang="en-US" dirty="0"/>
            </a:br>
            <a:r>
              <a:rPr lang="en-US" dirty="0"/>
              <a:t>Pressure and Particle Motion</a:t>
            </a:r>
          </a:p>
        </p:txBody>
      </p:sp>
      <p:sp>
        <p:nvSpPr>
          <p:cNvPr id="3" name="Content Placeholder 2">
            <a:extLst>
              <a:ext uri="{FF2B5EF4-FFF2-40B4-BE49-F238E27FC236}">
                <a16:creationId xmlns:a16="http://schemas.microsoft.com/office/drawing/2014/main" id="{D072843C-F833-004C-BFDB-5C1D719FFF94}"/>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CADA625-5308-8649-A263-E87DFBEA96CE}"/>
              </a:ext>
            </a:extLst>
          </p:cNvPr>
          <p:cNvPicPr>
            <a:picLocks noChangeAspect="1"/>
          </p:cNvPicPr>
          <p:nvPr/>
        </p:nvPicPr>
        <p:blipFill>
          <a:blip r:embed="rId5"/>
          <a:stretch>
            <a:fillRect/>
          </a:stretch>
        </p:blipFill>
        <p:spPr>
          <a:xfrm>
            <a:off x="768350" y="1787945"/>
            <a:ext cx="7861300" cy="4432300"/>
          </a:xfrm>
          <a:prstGeom prst="rect">
            <a:avLst/>
          </a:prstGeom>
        </p:spPr>
      </p:pic>
      <p:pic>
        <p:nvPicPr>
          <p:cNvPr id="5" name="Content Placeholder 5">
            <a:extLst>
              <a:ext uri="{FF2B5EF4-FFF2-40B4-BE49-F238E27FC236}">
                <a16:creationId xmlns:a16="http://schemas.microsoft.com/office/drawing/2014/main" id="{EBA853DB-F3B9-C24D-99DE-8B50DD7EF7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3543" y="3368544"/>
            <a:ext cx="6770914" cy="2228036"/>
          </a:xfrm>
          <a:prstGeom prst="rect">
            <a:avLst/>
          </a:prstGeom>
        </p:spPr>
      </p:pic>
      <p:sp>
        <p:nvSpPr>
          <p:cNvPr id="6" name="TextBox 5">
            <a:extLst>
              <a:ext uri="{FF2B5EF4-FFF2-40B4-BE49-F238E27FC236}">
                <a16:creationId xmlns:a16="http://schemas.microsoft.com/office/drawing/2014/main" id="{C6629861-228A-4C48-8D94-B2F25D9028D3}"/>
              </a:ext>
            </a:extLst>
          </p:cNvPr>
          <p:cNvSpPr txBox="1"/>
          <p:nvPr/>
        </p:nvSpPr>
        <p:spPr>
          <a:xfrm>
            <a:off x="6805026" y="6571394"/>
            <a:ext cx="2338974" cy="300082"/>
          </a:xfrm>
          <a:prstGeom prst="rect">
            <a:avLst/>
          </a:prstGeom>
          <a:noFill/>
        </p:spPr>
        <p:txBody>
          <a:bodyPr wrap="none" rtlCol="0">
            <a:spAutoFit/>
          </a:bodyPr>
          <a:lstStyle/>
          <a:p>
            <a:r>
              <a:rPr lang="en-US" dirty="0"/>
              <a:t>Credit: Dan Russell, Penn State</a:t>
            </a:r>
          </a:p>
        </p:txBody>
      </p:sp>
      <p:pic>
        <p:nvPicPr>
          <p:cNvPr id="8" name="Audio 7">
            <a:hlinkClick r:id="" action="ppaction://media"/>
            <a:extLst>
              <a:ext uri="{FF2B5EF4-FFF2-40B4-BE49-F238E27FC236}">
                <a16:creationId xmlns:a16="http://schemas.microsoft.com/office/drawing/2014/main" id="{A8ECE3BC-54B7-8344-A96E-2A8408F9303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35654295"/>
      </p:ext>
    </p:extLst>
  </p:cSld>
  <p:clrMapOvr>
    <a:masterClrMapping/>
  </p:clrMapOvr>
  <p:transition spd="slow" advTm="2550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689986" y="770654"/>
            <a:ext cx="9125645" cy="1143000"/>
          </a:xfrm>
        </p:spPr>
        <p:txBody>
          <a:bodyPr>
            <a:noAutofit/>
          </a:bodyPr>
          <a:lstStyle/>
          <a:p>
            <a:r>
              <a:rPr lang="en-US" sz="2800" dirty="0"/>
              <a:t>A </a:t>
            </a:r>
            <a:r>
              <a:rPr lang="en-US" sz="2800" b="1" dirty="0"/>
              <a:t>spectrogram</a:t>
            </a:r>
            <a:r>
              <a:rPr lang="en-US" sz="2800" dirty="0"/>
              <a:t>  is a visual representation of the frequency</a:t>
            </a:r>
            <a:br>
              <a:rPr lang="en-US" sz="2800" dirty="0"/>
            </a:br>
            <a:r>
              <a:rPr lang="en-US" sz="2800" dirty="0"/>
              <a:t>content of a signal as it varies with time.</a:t>
            </a:r>
            <a:br>
              <a:rPr lang="en-US" sz="2800" dirty="0"/>
            </a:br>
            <a:endParaRPr lang="en-US" sz="2800" dirty="0"/>
          </a:p>
        </p:txBody>
      </p:sp>
      <p:sp>
        <p:nvSpPr>
          <p:cNvPr id="2" name="Rectangle 1"/>
          <p:cNvSpPr/>
          <p:nvPr/>
        </p:nvSpPr>
        <p:spPr>
          <a:xfrm>
            <a:off x="175846" y="1913654"/>
            <a:ext cx="644769" cy="395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90500" y="3859297"/>
            <a:ext cx="644769" cy="395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6901C36-7996-A145-8D4A-E39FCE80E5CA}"/>
              </a:ext>
            </a:extLst>
          </p:cNvPr>
          <p:cNvPicPr>
            <a:picLocks noChangeAspect="1"/>
          </p:cNvPicPr>
          <p:nvPr/>
        </p:nvPicPr>
        <p:blipFill>
          <a:blip r:embed="rId5"/>
          <a:stretch>
            <a:fillRect/>
          </a:stretch>
        </p:blipFill>
        <p:spPr>
          <a:xfrm>
            <a:off x="338714" y="1771193"/>
            <a:ext cx="8115300" cy="4572000"/>
          </a:xfrm>
          <a:prstGeom prst="rect">
            <a:avLst/>
          </a:prstGeom>
        </p:spPr>
      </p:pic>
      <p:sp>
        <p:nvSpPr>
          <p:cNvPr id="10" name="Rectangle 1"/>
          <p:cNvSpPr>
            <a:spLocks noChangeArrowheads="1"/>
          </p:cNvSpPr>
          <p:nvPr/>
        </p:nvSpPr>
        <p:spPr bwMode="auto">
          <a:xfrm>
            <a:off x="1101232" y="3211412"/>
            <a:ext cx="789378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r>
              <a:rPr lang="en-US" sz="2000" dirty="0">
                <a:solidFill>
                  <a:schemeClr val="bg1"/>
                </a:solidFill>
                <a:latin typeface="Arial"/>
                <a:cs typeface="Arial"/>
              </a:rPr>
              <a:t>We can </a:t>
            </a:r>
            <a:r>
              <a:rPr lang="en-US" sz="2000" i="1" dirty="0">
                <a:solidFill>
                  <a:schemeClr val="bg1"/>
                </a:solidFill>
                <a:latin typeface="Arial"/>
                <a:cs typeface="Arial"/>
              </a:rPr>
              <a:t>see </a:t>
            </a:r>
            <a:r>
              <a:rPr lang="en-US" sz="2000" dirty="0">
                <a:solidFill>
                  <a:schemeClr val="bg1"/>
                </a:solidFill>
                <a:latin typeface="Arial"/>
                <a:cs typeface="Arial"/>
              </a:rPr>
              <a:t>what’s in the recording, but not much detail.</a:t>
            </a:r>
          </a:p>
        </p:txBody>
      </p:sp>
      <p:sp>
        <p:nvSpPr>
          <p:cNvPr id="4" name="Rectangle 3">
            <a:extLst>
              <a:ext uri="{FF2B5EF4-FFF2-40B4-BE49-F238E27FC236}">
                <a16:creationId xmlns:a16="http://schemas.microsoft.com/office/drawing/2014/main" id="{C6FC5C91-AD51-2C4B-AA91-5246D451D636}"/>
              </a:ext>
            </a:extLst>
          </p:cNvPr>
          <p:cNvSpPr/>
          <p:nvPr/>
        </p:nvSpPr>
        <p:spPr>
          <a:xfrm>
            <a:off x="190500" y="6642556"/>
            <a:ext cx="9091174" cy="215444"/>
          </a:xfrm>
          <a:prstGeom prst="rect">
            <a:avLst/>
          </a:prstGeom>
        </p:spPr>
        <p:txBody>
          <a:bodyPr wrap="square">
            <a:spAutoFit/>
          </a:bodyPr>
          <a:lstStyle/>
          <a:p>
            <a:r>
              <a:rPr lang="en-US" sz="800" dirty="0"/>
              <a:t>https://</a:t>
            </a:r>
            <a:r>
              <a:rPr lang="en-US" sz="800" dirty="0" err="1"/>
              <a:t>dosits.org</a:t>
            </a:r>
            <a:r>
              <a:rPr lang="en-US" sz="800" dirty="0"/>
              <a:t>/galleries/audio-gallery/marine-mammals/baleen-whales/humpback-whale/?</a:t>
            </a:r>
            <a:r>
              <a:rPr lang="en-US" sz="800" dirty="0" err="1"/>
              <a:t>vimeography_gallery</a:t>
            </a:r>
            <a:r>
              <a:rPr lang="en-US" sz="800" dirty="0"/>
              <a:t>=12&amp;vimeography_video=226917123</a:t>
            </a:r>
          </a:p>
        </p:txBody>
      </p:sp>
      <p:sp>
        <p:nvSpPr>
          <p:cNvPr id="11" name="Rectangle 1"/>
          <p:cNvSpPr>
            <a:spLocks noChangeArrowheads="1"/>
          </p:cNvSpPr>
          <p:nvPr/>
        </p:nvSpPr>
        <p:spPr bwMode="auto">
          <a:xfrm>
            <a:off x="4170650" y="3926710"/>
            <a:ext cx="403299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algn="ctr"/>
            <a:r>
              <a:rPr lang="en-US" sz="2400" dirty="0">
                <a:solidFill>
                  <a:schemeClr val="bg1"/>
                </a:solidFill>
                <a:latin typeface="Arial"/>
                <a:cs typeface="Arial"/>
              </a:rPr>
              <a:t>We can see much more information in a </a:t>
            </a:r>
            <a:r>
              <a:rPr lang="en-US" sz="2400" i="1" u="sng" dirty="0">
                <a:solidFill>
                  <a:schemeClr val="bg1"/>
                </a:solidFill>
                <a:latin typeface="Arial"/>
                <a:cs typeface="Arial"/>
              </a:rPr>
              <a:t>spectrogram</a:t>
            </a:r>
          </a:p>
        </p:txBody>
      </p:sp>
      <p:pic>
        <p:nvPicPr>
          <p:cNvPr id="5" name="Audio 4">
            <a:hlinkClick r:id="" action="ppaction://media"/>
            <a:extLst>
              <a:ext uri="{FF2B5EF4-FFF2-40B4-BE49-F238E27FC236}">
                <a16:creationId xmlns:a16="http://schemas.microsoft.com/office/drawing/2014/main" id="{1A2F5F07-5594-3444-A607-923594914D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343443505"/>
      </p:ext>
    </p:extLst>
  </p:cSld>
  <p:clrMapOvr>
    <a:masterClrMapping/>
  </p:clrMapOvr>
  <p:transition spd="slow" advTm="58432">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779841" y="-131295"/>
            <a:ext cx="9125645" cy="1143000"/>
          </a:xfrm>
        </p:spPr>
        <p:txBody>
          <a:bodyPr>
            <a:noAutofit/>
          </a:bodyPr>
          <a:lstStyle/>
          <a:p>
            <a:br>
              <a:rPr lang="en-US" sz="2800" dirty="0"/>
            </a:br>
            <a:r>
              <a:rPr lang="en-US" sz="2800" dirty="0"/>
              <a:t>Learn from Listening: Oyster toadfish </a:t>
            </a:r>
          </a:p>
        </p:txBody>
      </p:sp>
      <p:sp>
        <p:nvSpPr>
          <p:cNvPr id="2" name="Rectangle 1"/>
          <p:cNvSpPr/>
          <p:nvPr/>
        </p:nvSpPr>
        <p:spPr>
          <a:xfrm>
            <a:off x="175846" y="1913654"/>
            <a:ext cx="644769" cy="395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90500" y="3859297"/>
            <a:ext cx="644769" cy="395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
          <p:cNvSpPr>
            <a:spLocks noChangeArrowheads="1"/>
          </p:cNvSpPr>
          <p:nvPr/>
        </p:nvSpPr>
        <p:spPr bwMode="auto">
          <a:xfrm>
            <a:off x="1101232" y="3211412"/>
            <a:ext cx="789378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p>
            <a:r>
              <a:rPr lang="en-US" sz="2000" dirty="0">
                <a:solidFill>
                  <a:schemeClr val="bg1"/>
                </a:solidFill>
                <a:latin typeface="Arial"/>
                <a:cs typeface="Arial"/>
              </a:rPr>
              <a:t>We can </a:t>
            </a:r>
            <a:r>
              <a:rPr lang="en-US" sz="2000" i="1" dirty="0">
                <a:solidFill>
                  <a:schemeClr val="bg1"/>
                </a:solidFill>
                <a:latin typeface="Arial"/>
                <a:cs typeface="Arial"/>
              </a:rPr>
              <a:t>see </a:t>
            </a:r>
            <a:r>
              <a:rPr lang="en-US" sz="2000" dirty="0">
                <a:solidFill>
                  <a:schemeClr val="bg1"/>
                </a:solidFill>
                <a:latin typeface="Arial"/>
                <a:cs typeface="Arial"/>
              </a:rPr>
              <a:t>what’s in the recording, but not much detail.</a:t>
            </a:r>
          </a:p>
        </p:txBody>
      </p:sp>
      <p:sp>
        <p:nvSpPr>
          <p:cNvPr id="11" name="Rectangle 1"/>
          <p:cNvSpPr>
            <a:spLocks noChangeArrowheads="1"/>
          </p:cNvSpPr>
          <p:nvPr/>
        </p:nvSpPr>
        <p:spPr bwMode="auto">
          <a:xfrm>
            <a:off x="4170650" y="3926710"/>
            <a:ext cx="403299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p>
            <a:pPr algn="ctr"/>
            <a:r>
              <a:rPr lang="en-US" sz="2400" dirty="0">
                <a:solidFill>
                  <a:schemeClr val="bg1"/>
                </a:solidFill>
                <a:latin typeface="Arial"/>
                <a:cs typeface="Arial"/>
              </a:rPr>
              <a:t>We can see much more information in a </a:t>
            </a:r>
            <a:r>
              <a:rPr lang="en-US" sz="2400" i="1" u="sng" dirty="0">
                <a:solidFill>
                  <a:schemeClr val="bg1"/>
                </a:solidFill>
                <a:latin typeface="Arial"/>
                <a:cs typeface="Arial"/>
              </a:rPr>
              <a:t>spectrogram</a:t>
            </a:r>
          </a:p>
        </p:txBody>
      </p:sp>
      <p:pic>
        <p:nvPicPr>
          <p:cNvPr id="6" name="Picture 5">
            <a:extLst>
              <a:ext uri="{FF2B5EF4-FFF2-40B4-BE49-F238E27FC236}">
                <a16:creationId xmlns:a16="http://schemas.microsoft.com/office/drawing/2014/main" id="{E279D74B-F0D6-039E-F76F-42BAF53FDBE2}"/>
              </a:ext>
            </a:extLst>
          </p:cNvPr>
          <p:cNvPicPr>
            <a:picLocks noChangeAspect="1"/>
          </p:cNvPicPr>
          <p:nvPr/>
        </p:nvPicPr>
        <p:blipFill>
          <a:blip r:embed="rId5"/>
          <a:stretch>
            <a:fillRect/>
          </a:stretch>
        </p:blipFill>
        <p:spPr>
          <a:xfrm>
            <a:off x="779841" y="1076019"/>
            <a:ext cx="6568990" cy="5423160"/>
          </a:xfrm>
          <a:prstGeom prst="rect">
            <a:avLst/>
          </a:prstGeom>
        </p:spPr>
      </p:pic>
      <p:sp>
        <p:nvSpPr>
          <p:cNvPr id="12" name="TextBox 11">
            <a:extLst>
              <a:ext uri="{FF2B5EF4-FFF2-40B4-BE49-F238E27FC236}">
                <a16:creationId xmlns:a16="http://schemas.microsoft.com/office/drawing/2014/main" id="{EED7AA29-0F4C-95F8-FAA7-7C68FF60C861}"/>
              </a:ext>
            </a:extLst>
          </p:cNvPr>
          <p:cNvSpPr txBox="1"/>
          <p:nvPr/>
        </p:nvSpPr>
        <p:spPr>
          <a:xfrm>
            <a:off x="4458360" y="6499179"/>
            <a:ext cx="4952558" cy="300082"/>
          </a:xfrm>
          <a:prstGeom prst="rect">
            <a:avLst/>
          </a:prstGeom>
          <a:noFill/>
        </p:spPr>
        <p:txBody>
          <a:bodyPr wrap="square">
            <a:spAutoFit/>
          </a:bodyPr>
          <a:lstStyle/>
          <a:p>
            <a:r>
              <a:rPr lang="en-US" dirty="0"/>
              <a:t>https://dosits.org/galleries/audio-gallery/fishes/oyster-toadfish/</a:t>
            </a:r>
          </a:p>
        </p:txBody>
      </p:sp>
      <p:pic>
        <p:nvPicPr>
          <p:cNvPr id="4" name="Audio 3">
            <a:hlinkClick r:id="" action="ppaction://media"/>
            <a:extLst>
              <a:ext uri="{FF2B5EF4-FFF2-40B4-BE49-F238E27FC236}">
                <a16:creationId xmlns:a16="http://schemas.microsoft.com/office/drawing/2014/main" id="{B36CF827-9810-FD75-74C1-D896ABD32D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745647609"/>
      </p:ext>
    </p:extLst>
  </p:cSld>
  <p:clrMapOvr>
    <a:masterClrMapping/>
  </p:clrMapOvr>
  <p:transition spd="slow" advTm="60542">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1C3D0274-05A5-4A27-A77A-8A97EE215C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40306" y="1992951"/>
            <a:ext cx="3941597" cy="3946637"/>
          </a:xfrm>
          <a:prstGeom prst="rect">
            <a:avLst/>
          </a:prstGeom>
        </p:spPr>
      </p:pic>
      <p:sp>
        <p:nvSpPr>
          <p:cNvPr id="2" name="Title 1">
            <a:extLst>
              <a:ext uri="{FF2B5EF4-FFF2-40B4-BE49-F238E27FC236}">
                <a16:creationId xmlns:a16="http://schemas.microsoft.com/office/drawing/2014/main" id="{4F375CB1-8266-442C-9C60-D47F3EE020C8}"/>
              </a:ext>
            </a:extLst>
          </p:cNvPr>
          <p:cNvSpPr>
            <a:spLocks noGrp="1"/>
          </p:cNvSpPr>
          <p:nvPr>
            <p:ph type="title"/>
          </p:nvPr>
        </p:nvSpPr>
        <p:spPr/>
        <p:txBody>
          <a:bodyPr/>
          <a:lstStyle/>
          <a:p>
            <a:r>
              <a:rPr lang="en-CA" dirty="0"/>
              <a:t>What is an underwater soundscape?</a:t>
            </a:r>
          </a:p>
        </p:txBody>
      </p:sp>
      <p:sp>
        <p:nvSpPr>
          <p:cNvPr id="3" name="Content Placeholder 2">
            <a:extLst>
              <a:ext uri="{FF2B5EF4-FFF2-40B4-BE49-F238E27FC236}">
                <a16:creationId xmlns:a16="http://schemas.microsoft.com/office/drawing/2014/main" id="{10D55769-FC8C-4557-8FBA-18331E9BC1B4}"/>
              </a:ext>
            </a:extLst>
          </p:cNvPr>
          <p:cNvSpPr>
            <a:spLocks noGrp="1"/>
          </p:cNvSpPr>
          <p:nvPr>
            <p:ph idx="1"/>
          </p:nvPr>
        </p:nvSpPr>
        <p:spPr/>
        <p:txBody>
          <a:bodyPr/>
          <a:lstStyle/>
          <a:p>
            <a:r>
              <a:rPr lang="en-US" dirty="0"/>
              <a:t>landscape =&gt; acoustic landscape = soundscape</a:t>
            </a:r>
          </a:p>
        </p:txBody>
      </p:sp>
      <p:sp>
        <p:nvSpPr>
          <p:cNvPr id="4" name="Slide Number Placeholder 3">
            <a:extLst>
              <a:ext uri="{FF2B5EF4-FFF2-40B4-BE49-F238E27FC236}">
                <a16:creationId xmlns:a16="http://schemas.microsoft.com/office/drawing/2014/main" id="{30B40646-7164-43BD-B21F-3C00B3DE4CD6}"/>
              </a:ext>
            </a:extLst>
          </p:cNvPr>
          <p:cNvSpPr>
            <a:spLocks noGrp="1"/>
          </p:cNvSpPr>
          <p:nvPr>
            <p:ph type="sldNum" sz="quarter" idx="12"/>
          </p:nvPr>
        </p:nvSpPr>
        <p:spPr/>
        <p:txBody>
          <a:bodyPr/>
          <a:lstStyle/>
          <a:p>
            <a:fld id="{8A8B27B9-8651-4B9D-A83A-05D6D509CC2A}" type="slidenum">
              <a:rPr lang="en-CA" smtClean="0"/>
              <a:pPr/>
              <a:t>23</a:t>
            </a:fld>
            <a:endParaRPr lang="en-CA"/>
          </a:p>
        </p:txBody>
      </p:sp>
      <p:pic>
        <p:nvPicPr>
          <p:cNvPr id="6" name="Picture 5" descr="A small village in a valley&#10;&#10;Description automatically generated with low confidence">
            <a:extLst>
              <a:ext uri="{FF2B5EF4-FFF2-40B4-BE49-F238E27FC236}">
                <a16:creationId xmlns:a16="http://schemas.microsoft.com/office/drawing/2014/main" id="{039FE005-86D6-444B-A01C-C09FBA25E7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059" y="2416498"/>
            <a:ext cx="3941597" cy="2631341"/>
          </a:xfrm>
          <a:prstGeom prst="rect">
            <a:avLst/>
          </a:prstGeom>
        </p:spPr>
      </p:pic>
      <p:pic>
        <p:nvPicPr>
          <p:cNvPr id="8" name="Audio 7">
            <a:hlinkClick r:id="" action="ppaction://media"/>
            <a:extLst>
              <a:ext uri="{FF2B5EF4-FFF2-40B4-BE49-F238E27FC236}">
                <a16:creationId xmlns:a16="http://schemas.microsoft.com/office/drawing/2014/main" id="{523F35CD-14ED-49D0-4DF9-2FD2D89038A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129030885"/>
      </p:ext>
    </p:extLst>
  </p:cSld>
  <p:clrMapOvr>
    <a:masterClrMapping/>
  </p:clrMapOvr>
  <p:transition spd="slow" advTm="341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5CB1-8266-442C-9C60-D47F3EE020C8}"/>
              </a:ext>
            </a:extLst>
          </p:cNvPr>
          <p:cNvSpPr>
            <a:spLocks noGrp="1"/>
          </p:cNvSpPr>
          <p:nvPr>
            <p:ph type="title"/>
          </p:nvPr>
        </p:nvSpPr>
        <p:spPr>
          <a:xfrm>
            <a:off x="822960" y="951399"/>
            <a:ext cx="7543800" cy="785964"/>
          </a:xfrm>
        </p:spPr>
        <p:txBody>
          <a:bodyPr/>
          <a:lstStyle/>
          <a:p>
            <a:r>
              <a:rPr lang="en-CA" dirty="0"/>
              <a:t>What is an underwater soundscape?</a:t>
            </a:r>
          </a:p>
        </p:txBody>
      </p:sp>
      <p:sp>
        <p:nvSpPr>
          <p:cNvPr id="3" name="Content Placeholder 2">
            <a:extLst>
              <a:ext uri="{FF2B5EF4-FFF2-40B4-BE49-F238E27FC236}">
                <a16:creationId xmlns:a16="http://schemas.microsoft.com/office/drawing/2014/main" id="{10D55769-FC8C-4557-8FBA-18331E9BC1B4}"/>
              </a:ext>
            </a:extLst>
          </p:cNvPr>
          <p:cNvSpPr>
            <a:spLocks noGrp="1"/>
          </p:cNvSpPr>
          <p:nvPr>
            <p:ph idx="1"/>
          </p:nvPr>
        </p:nvSpPr>
        <p:spPr>
          <a:xfrm>
            <a:off x="391131" y="1816580"/>
            <a:ext cx="7880489" cy="4391213"/>
          </a:xfrm>
        </p:spPr>
        <p:txBody>
          <a:bodyPr>
            <a:normAutofit/>
          </a:bodyPr>
          <a:lstStyle/>
          <a:p>
            <a:r>
              <a:rPr lang="en-US" sz="1800" dirty="0"/>
              <a:t>International Organization for Standardization (ISO) Technical Committee on Acoustics: Underwater Acoustics Subcommittee</a:t>
            </a:r>
          </a:p>
          <a:p>
            <a:pPr lvl="1">
              <a:buFont typeface="Courier New" panose="02070309020205020404" pitchFamily="49" charset="0"/>
              <a:buChar char="o"/>
            </a:pPr>
            <a:r>
              <a:rPr lang="en-US" sz="1600" dirty="0"/>
              <a:t>“Characterization of the ambient sound in terms of its spatial, temporal, and frequency attributes, and the types of sources contributing to the sound field” (ISO 18405:2017)</a:t>
            </a:r>
          </a:p>
          <a:p>
            <a:pPr lvl="1">
              <a:buFont typeface="Courier New" panose="02070309020205020404" pitchFamily="49" charset="0"/>
              <a:buChar char="o"/>
            </a:pPr>
            <a:endParaRPr lang="en-US" sz="1600" dirty="0"/>
          </a:p>
          <a:p>
            <a:pPr lvl="1">
              <a:buFont typeface="Courier New" panose="02070309020205020404" pitchFamily="49" charset="0"/>
              <a:buChar char="o"/>
            </a:pPr>
            <a:r>
              <a:rPr lang="en-US" sz="1600" dirty="0"/>
              <a:t>Very clear that ambient sound is </a:t>
            </a:r>
          </a:p>
          <a:p>
            <a:pPr lvl="2">
              <a:buFont typeface="Courier New" panose="02070309020205020404" pitchFamily="49" charset="0"/>
              <a:buChar char="o"/>
            </a:pPr>
            <a:r>
              <a:rPr lang="en-US" sz="1200" dirty="0"/>
              <a:t>location-specific</a:t>
            </a:r>
          </a:p>
          <a:p>
            <a:pPr lvl="2">
              <a:buFont typeface="Courier New" panose="02070309020205020404" pitchFamily="49" charset="0"/>
              <a:buChar char="o"/>
            </a:pPr>
            <a:r>
              <a:rPr lang="en-US" sz="1200" dirty="0"/>
              <a:t>time-specific</a:t>
            </a:r>
          </a:p>
          <a:p>
            <a:pPr lvl="2">
              <a:buFont typeface="Courier New" panose="02070309020205020404" pitchFamily="49" charset="0"/>
              <a:buChar char="o"/>
            </a:pPr>
            <a:r>
              <a:rPr lang="en-US" sz="1200" dirty="0"/>
              <a:t>Example study: Schoeman et al. 2022</a:t>
            </a:r>
          </a:p>
          <a:p>
            <a:pPr lvl="3">
              <a:buFont typeface="Courier New" panose="02070309020205020404" pitchFamily="49" charset="0"/>
              <a:buChar char="o"/>
            </a:pPr>
            <a:r>
              <a:rPr lang="en-US" sz="1200" dirty="0"/>
              <a:t>Underwater soundscapes of two bays in South Africa</a:t>
            </a:r>
          </a:p>
        </p:txBody>
      </p:sp>
      <p:pic>
        <p:nvPicPr>
          <p:cNvPr id="12" name="Picture 11">
            <a:extLst>
              <a:ext uri="{FF2B5EF4-FFF2-40B4-BE49-F238E27FC236}">
                <a16:creationId xmlns:a16="http://schemas.microsoft.com/office/drawing/2014/main" id="{94513011-BE22-40E6-B8E4-81E1193AAC08}"/>
              </a:ext>
            </a:extLst>
          </p:cNvPr>
          <p:cNvPicPr>
            <a:picLocks noChangeAspect="1"/>
          </p:cNvPicPr>
          <p:nvPr/>
        </p:nvPicPr>
        <p:blipFill rotWithShape="1">
          <a:blip r:embed="rId5"/>
          <a:srcRect l="3437" r="3437"/>
          <a:stretch/>
        </p:blipFill>
        <p:spPr>
          <a:xfrm>
            <a:off x="4474085" y="2874080"/>
            <a:ext cx="4173073" cy="3145145"/>
          </a:xfrm>
          <a:prstGeom prst="rect">
            <a:avLst/>
          </a:prstGeom>
        </p:spPr>
      </p:pic>
      <p:sp>
        <p:nvSpPr>
          <p:cNvPr id="5" name="TextBox 4">
            <a:extLst>
              <a:ext uri="{FF2B5EF4-FFF2-40B4-BE49-F238E27FC236}">
                <a16:creationId xmlns:a16="http://schemas.microsoft.com/office/drawing/2014/main" id="{E6744B81-6EE9-72BE-0557-8C857C35858E}"/>
              </a:ext>
            </a:extLst>
          </p:cNvPr>
          <p:cNvSpPr txBox="1"/>
          <p:nvPr/>
        </p:nvSpPr>
        <p:spPr>
          <a:xfrm>
            <a:off x="188336" y="6407311"/>
            <a:ext cx="9022432" cy="669414"/>
          </a:xfrm>
          <a:prstGeom prst="rect">
            <a:avLst/>
          </a:prstGeom>
          <a:noFill/>
        </p:spPr>
        <p:txBody>
          <a:bodyPr wrap="square" rtlCol="0">
            <a:spAutoFit/>
          </a:bodyPr>
          <a:lstStyle/>
          <a:p>
            <a:r>
              <a:rPr lang="en-US" sz="1200" dirty="0">
                <a:effectLst/>
              </a:rPr>
              <a:t>Schoeman, R. P., Erbe, C., &amp; </a:t>
            </a:r>
            <a:r>
              <a:rPr lang="en-US" sz="1200" dirty="0" err="1">
                <a:effectLst/>
              </a:rPr>
              <a:t>Plön</a:t>
            </a:r>
            <a:r>
              <a:rPr lang="en-US" sz="1200" dirty="0">
                <a:effectLst/>
              </a:rPr>
              <a:t>, S. (2022). Underwater Chatter for the Win: A First Assessment of Underwater Soundscapes in Two Bays along the Eastern Cape Coast of South Africa. </a:t>
            </a:r>
            <a:r>
              <a:rPr lang="en-US" sz="1200" i="1" dirty="0">
                <a:effectLst/>
              </a:rPr>
              <a:t>Journal of Marine Science and Engineering</a:t>
            </a:r>
            <a:r>
              <a:rPr lang="en-US" sz="1200" dirty="0">
                <a:effectLst/>
              </a:rPr>
              <a:t>, </a:t>
            </a:r>
            <a:r>
              <a:rPr lang="en-US" sz="1200" i="1" dirty="0">
                <a:effectLst/>
              </a:rPr>
              <a:t>10</a:t>
            </a:r>
            <a:r>
              <a:rPr lang="en-US" sz="1200" dirty="0">
                <a:effectLst/>
              </a:rPr>
              <a:t>(6), 746. </a:t>
            </a:r>
            <a:r>
              <a:rPr lang="en-US" sz="1200" dirty="0">
                <a:effectLst/>
                <a:hlinkClick r:id="rId6">
                  <a:extLst>
                    <a:ext uri="{A12FA001-AC4F-418D-AE19-62706E023703}">
                      <ahyp:hlinkClr xmlns:ahyp="http://schemas.microsoft.com/office/drawing/2018/hyperlinkcolor" val="tx"/>
                    </a:ext>
                  </a:extLst>
                </a:hlinkClick>
              </a:rPr>
              <a:t>https://doi.org/10.3390/jmse10060746</a:t>
            </a:r>
            <a:endParaRPr lang="en-US" sz="1200" dirty="0">
              <a:effectLst/>
            </a:endParaRPr>
          </a:p>
          <a:p>
            <a:endParaRPr lang="en-US" sz="1200" dirty="0"/>
          </a:p>
        </p:txBody>
      </p:sp>
      <p:pic>
        <p:nvPicPr>
          <p:cNvPr id="4" name="Audio 3">
            <a:hlinkClick r:id="" action="ppaction://media"/>
            <a:extLst>
              <a:ext uri="{FF2B5EF4-FFF2-40B4-BE49-F238E27FC236}">
                <a16:creationId xmlns:a16="http://schemas.microsoft.com/office/drawing/2014/main" id="{3DA7F254-2097-4A05-0AB4-903D6B3C48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510869021"/>
      </p:ext>
    </p:extLst>
  </p:cSld>
  <p:clrMapOvr>
    <a:masterClrMapping/>
  </p:clrMapOvr>
  <p:transition spd="slow" advTm="6082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5CB1-8266-442C-9C60-D47F3EE020C8}"/>
              </a:ext>
            </a:extLst>
          </p:cNvPr>
          <p:cNvSpPr>
            <a:spLocks noGrp="1"/>
          </p:cNvSpPr>
          <p:nvPr>
            <p:ph type="title"/>
          </p:nvPr>
        </p:nvSpPr>
        <p:spPr/>
        <p:txBody>
          <a:bodyPr/>
          <a:lstStyle/>
          <a:p>
            <a:r>
              <a:rPr lang="en-CA" dirty="0"/>
              <a:t>What is an underwater soundscape?</a:t>
            </a:r>
          </a:p>
        </p:txBody>
      </p:sp>
      <p:sp>
        <p:nvSpPr>
          <p:cNvPr id="3" name="Content Placeholder 2">
            <a:extLst>
              <a:ext uri="{FF2B5EF4-FFF2-40B4-BE49-F238E27FC236}">
                <a16:creationId xmlns:a16="http://schemas.microsoft.com/office/drawing/2014/main" id="{10D55769-FC8C-4557-8FBA-18331E9BC1B4}"/>
              </a:ext>
            </a:extLst>
          </p:cNvPr>
          <p:cNvSpPr>
            <a:spLocks noGrp="1"/>
          </p:cNvSpPr>
          <p:nvPr>
            <p:ph idx="1"/>
          </p:nvPr>
        </p:nvSpPr>
        <p:spPr>
          <a:xfrm>
            <a:off x="822959" y="5120635"/>
            <a:ext cx="7543801" cy="748459"/>
          </a:xfrm>
        </p:spPr>
        <p:txBody>
          <a:bodyPr>
            <a:normAutofit lnSpcReduction="10000"/>
          </a:bodyPr>
          <a:lstStyle/>
          <a:p>
            <a:r>
              <a:rPr lang="en-US" dirty="0"/>
              <a:t>Modeled vessel noise less modeled wind noise</a:t>
            </a:r>
          </a:p>
          <a:p>
            <a:pPr lvl="1"/>
            <a:r>
              <a:rPr lang="en-US" dirty="0"/>
              <a:t>Blue = wind-dominated acoustic environment</a:t>
            </a:r>
          </a:p>
          <a:p>
            <a:pPr lvl="1"/>
            <a:r>
              <a:rPr lang="en-US" dirty="0"/>
              <a:t>Red = vessel dominated acoustic environment </a:t>
            </a:r>
          </a:p>
        </p:txBody>
      </p:sp>
      <p:pic>
        <p:nvPicPr>
          <p:cNvPr id="10" name="Picture 9">
            <a:extLst>
              <a:ext uri="{FF2B5EF4-FFF2-40B4-BE49-F238E27FC236}">
                <a16:creationId xmlns:a16="http://schemas.microsoft.com/office/drawing/2014/main" id="{8E0439A1-10F1-4AEA-900F-65A605B2F0DC}"/>
              </a:ext>
            </a:extLst>
          </p:cNvPr>
          <p:cNvPicPr>
            <a:picLocks noChangeAspect="1"/>
          </p:cNvPicPr>
          <p:nvPr/>
        </p:nvPicPr>
        <p:blipFill>
          <a:blip r:embed="rId5"/>
          <a:srcRect/>
          <a:stretch/>
        </p:blipFill>
        <p:spPr>
          <a:xfrm>
            <a:off x="210229" y="1761463"/>
            <a:ext cx="8723542" cy="3335073"/>
          </a:xfrm>
          <a:prstGeom prst="rect">
            <a:avLst/>
          </a:prstGeom>
        </p:spPr>
      </p:pic>
      <p:sp>
        <p:nvSpPr>
          <p:cNvPr id="5" name="TextBox 4">
            <a:extLst>
              <a:ext uri="{FF2B5EF4-FFF2-40B4-BE49-F238E27FC236}">
                <a16:creationId xmlns:a16="http://schemas.microsoft.com/office/drawing/2014/main" id="{F27033E3-089E-4B1E-81F0-55F54C01B235}"/>
              </a:ext>
            </a:extLst>
          </p:cNvPr>
          <p:cNvSpPr txBox="1"/>
          <p:nvPr/>
        </p:nvSpPr>
        <p:spPr>
          <a:xfrm>
            <a:off x="7311702" y="6502124"/>
            <a:ext cx="1531958" cy="276999"/>
          </a:xfrm>
          <a:prstGeom prst="rect">
            <a:avLst/>
          </a:prstGeom>
          <a:noFill/>
        </p:spPr>
        <p:txBody>
          <a:bodyPr wrap="none" rtlCol="0">
            <a:spAutoFit/>
          </a:bodyPr>
          <a:lstStyle/>
          <a:p>
            <a:r>
              <a:rPr lang="en-US" sz="1200" dirty="0"/>
              <a:t>Schoeman et al. 2022</a:t>
            </a:r>
          </a:p>
        </p:txBody>
      </p:sp>
      <p:pic>
        <p:nvPicPr>
          <p:cNvPr id="4" name="Audio 3">
            <a:hlinkClick r:id="" action="ppaction://media"/>
            <a:extLst>
              <a:ext uri="{FF2B5EF4-FFF2-40B4-BE49-F238E27FC236}">
                <a16:creationId xmlns:a16="http://schemas.microsoft.com/office/drawing/2014/main" id="{08626598-75E2-2901-D6AA-56B89465D6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811161894"/>
      </p:ext>
    </p:extLst>
  </p:cSld>
  <p:clrMapOvr>
    <a:masterClrMapping/>
  </p:clrMapOvr>
  <p:transition spd="slow" advTm="54223">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6" y="1819069"/>
            <a:ext cx="8953168" cy="994172"/>
          </a:xfrm>
          <a:solidFill>
            <a:srgbClr val="002060"/>
          </a:solidFill>
        </p:spPr>
        <p:txBody>
          <a:bodyPr/>
          <a:lstStyle/>
          <a:p>
            <a:r>
              <a:rPr lang="en-US" dirty="0"/>
              <a:t>High-Level Objectives</a:t>
            </a:r>
          </a:p>
        </p:txBody>
      </p:sp>
      <p:sp>
        <p:nvSpPr>
          <p:cNvPr id="3" name="Content Placeholder 2"/>
          <p:cNvSpPr>
            <a:spLocks noGrp="1"/>
          </p:cNvSpPr>
          <p:nvPr>
            <p:ph idx="1"/>
          </p:nvPr>
        </p:nvSpPr>
        <p:spPr>
          <a:xfrm>
            <a:off x="99398" y="2345797"/>
            <a:ext cx="8953169" cy="4351016"/>
          </a:xfrm>
          <a:solidFill>
            <a:srgbClr val="002060"/>
          </a:solidFill>
        </p:spPr>
        <p:txBody>
          <a:bodyPr/>
          <a:lstStyle/>
          <a:p>
            <a:pPr marL="0" indent="0" algn="ctr">
              <a:buNone/>
            </a:pPr>
            <a:endParaRPr lang="en-US" sz="750" dirty="0"/>
          </a:p>
          <a:p>
            <a:r>
              <a:rPr lang="en-US" dirty="0"/>
              <a:t>Sound contains information about source(s) modified by interactions with the environment and objects within the environment.</a:t>
            </a:r>
            <a:endParaRPr lang="en-US" sz="750" dirty="0"/>
          </a:p>
          <a:p>
            <a:pPr marL="0" indent="0">
              <a:buNone/>
            </a:pPr>
            <a:endParaRPr lang="en-US" sz="750" dirty="0"/>
          </a:p>
          <a:p>
            <a:pPr marL="0" indent="0" algn="ctr">
              <a:buNone/>
            </a:pPr>
            <a:r>
              <a:rPr lang="en-US" sz="1800" dirty="0"/>
              <a:t>Acoustic Environment </a:t>
            </a:r>
            <a:r>
              <a:rPr lang="en-US" sz="1800" dirty="0">
                <a:sym typeface="Wingdings" panose="05000000000000000000" pitchFamily="2" charset="2"/>
              </a:rPr>
              <a:t> </a:t>
            </a:r>
            <a:r>
              <a:rPr lang="en-US" sz="1800" u="sng" dirty="0">
                <a:solidFill>
                  <a:srgbClr val="00B0F0"/>
                </a:solidFill>
                <a:sym typeface="Wingdings" panose="05000000000000000000" pitchFamily="2" charset="2"/>
              </a:rPr>
              <a:t>Listen and Assess </a:t>
            </a:r>
            <a:r>
              <a:rPr lang="en-US" sz="1800" dirty="0">
                <a:sym typeface="Wingdings" panose="05000000000000000000" pitchFamily="2" charset="2"/>
              </a:rPr>
              <a:t> Biological and Physical Environment</a:t>
            </a:r>
          </a:p>
          <a:p>
            <a:pPr marL="0" indent="0">
              <a:buNone/>
            </a:pPr>
            <a:r>
              <a:rPr lang="en-US" sz="1800" dirty="0">
                <a:sym typeface="Wingdings" panose="05000000000000000000" pitchFamily="2" charset="2"/>
              </a:rPr>
              <a:t>	 </a:t>
            </a:r>
            <a:r>
              <a:rPr lang="en-US" sz="1500" dirty="0">
                <a:sym typeface="Wingdings" panose="05000000000000000000" pitchFamily="2" charset="2"/>
              </a:rPr>
              <a:t>(Signal)						           (Information)</a:t>
            </a:r>
          </a:p>
          <a:p>
            <a:pPr marL="0" indent="0" algn="ctr">
              <a:buNone/>
            </a:pPr>
            <a:endParaRPr lang="en-US" sz="750" dirty="0">
              <a:sym typeface="Wingdings" panose="05000000000000000000" pitchFamily="2" charset="2"/>
            </a:endParaRPr>
          </a:p>
          <a:p>
            <a:pPr marL="0" indent="0" algn="ctr">
              <a:buNone/>
            </a:pPr>
            <a:r>
              <a:rPr lang="en-US" sz="1800" dirty="0">
                <a:sym typeface="Wingdings" panose="05000000000000000000" pitchFamily="2" charset="2"/>
              </a:rPr>
              <a:t>Acoustic Environment  </a:t>
            </a:r>
            <a:r>
              <a:rPr lang="en-US" sz="1800" u="sng" dirty="0">
                <a:solidFill>
                  <a:srgbClr val="00B0F0"/>
                </a:solidFill>
                <a:sym typeface="Wingdings" panose="05000000000000000000" pitchFamily="2" charset="2"/>
              </a:rPr>
              <a:t>Model and Predict </a:t>
            </a:r>
            <a:r>
              <a:rPr lang="en-US" sz="1800" dirty="0">
                <a:sym typeface="Wingdings" panose="05000000000000000000" pitchFamily="2" charset="2"/>
              </a:rPr>
              <a:t> Biological and Physical Environment</a:t>
            </a:r>
            <a:endParaRPr lang="en-US" sz="1800" dirty="0"/>
          </a:p>
          <a:p>
            <a:pPr marL="0" indent="0">
              <a:buNone/>
            </a:pPr>
            <a:r>
              <a:rPr lang="en-US" dirty="0"/>
              <a:t>	</a:t>
            </a:r>
            <a:r>
              <a:rPr lang="en-US" sz="1500" dirty="0"/>
              <a:t>(Output)							(Inputs)</a:t>
            </a:r>
          </a:p>
          <a:p>
            <a:pPr marL="0" indent="0" algn="ctr">
              <a:buNone/>
            </a:pPr>
            <a:endParaRPr lang="en-US" sz="750" dirty="0"/>
          </a:p>
          <a:p>
            <a:r>
              <a:rPr lang="en-US" dirty="0"/>
              <a:t>Objective and quantitative measures in a vastly </a:t>
            </a:r>
            <a:r>
              <a:rPr lang="en-US" dirty="0" err="1"/>
              <a:t>undersampled</a:t>
            </a:r>
            <a:r>
              <a:rPr lang="en-US" dirty="0"/>
              <a:t> environment is a challenge!</a:t>
            </a:r>
          </a:p>
          <a:p>
            <a:r>
              <a:rPr lang="en-US" dirty="0"/>
              <a:t>Working to expand the community of ocean scientists and </a:t>
            </a:r>
            <a:r>
              <a:rPr lang="en-US" dirty="0">
                <a:solidFill>
                  <a:prstClr val="white"/>
                </a:solidFill>
              </a:rPr>
              <a:t>practitioners conversant in the MAE to address interdisciplinary challenges</a:t>
            </a:r>
          </a:p>
          <a:p>
            <a:pPr marL="0" indent="0">
              <a:buNone/>
            </a:pPr>
            <a:endParaRPr lang="en-US" dirty="0"/>
          </a:p>
        </p:txBody>
      </p:sp>
      <p:sp>
        <p:nvSpPr>
          <p:cNvPr id="4" name="Rectangle 3"/>
          <p:cNvSpPr/>
          <p:nvPr/>
        </p:nvSpPr>
        <p:spPr>
          <a:xfrm>
            <a:off x="1095703" y="4708582"/>
            <a:ext cx="6952594" cy="300082"/>
          </a:xfrm>
          <a:prstGeom prst="rect">
            <a:avLst/>
          </a:prstGeom>
        </p:spPr>
        <p:txBody>
          <a:bodyPr wrap="square" numCol="2" rtlCol="0" anchor="ctr">
            <a:spAutoFit/>
          </a:bodyPr>
          <a:lstStyle/>
          <a:p>
            <a:pPr algn="ctr"/>
            <a:endParaRPr lang="en-US" dirty="0">
              <a:solidFill>
                <a:prstClr val="white"/>
              </a:solidFill>
              <a:latin typeface="Calibri" panose="020F0502020204030204"/>
            </a:endParaRPr>
          </a:p>
        </p:txBody>
      </p:sp>
      <p:grpSp>
        <p:nvGrpSpPr>
          <p:cNvPr id="7" name="Group 6">
            <a:extLst>
              <a:ext uri="{FF2B5EF4-FFF2-40B4-BE49-F238E27FC236}">
                <a16:creationId xmlns:a16="http://schemas.microsoft.com/office/drawing/2014/main" id="{9BE736FE-951A-B718-56D7-F5EA8F59EA53}"/>
              </a:ext>
            </a:extLst>
          </p:cNvPr>
          <p:cNvGrpSpPr/>
          <p:nvPr/>
        </p:nvGrpSpPr>
        <p:grpSpPr>
          <a:xfrm>
            <a:off x="5054251" y="161187"/>
            <a:ext cx="3849202" cy="867947"/>
            <a:chOff x="6921729" y="3585831"/>
            <a:chExt cx="5132269" cy="1157263"/>
          </a:xfrm>
        </p:grpSpPr>
        <p:pic>
          <p:nvPicPr>
            <p:cNvPr id="8" name="Picture 6" descr="https://oceandecade.org/images/web-logo-text-b.png">
              <a:extLst>
                <a:ext uri="{FF2B5EF4-FFF2-40B4-BE49-F238E27FC236}">
                  <a16:creationId xmlns:a16="http://schemas.microsoft.com/office/drawing/2014/main" id="{173166DC-7BB5-D464-5159-F124394BF69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3047" y="3802676"/>
              <a:ext cx="3840951" cy="7066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s://oceandecade.org/images/web-logo-icon.png">
              <a:extLst>
                <a:ext uri="{FF2B5EF4-FFF2-40B4-BE49-F238E27FC236}">
                  <a16:creationId xmlns:a16="http://schemas.microsoft.com/office/drawing/2014/main" id="{F9ECB669-7594-9A66-76B7-CF0F4FD1B5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1729" y="3585831"/>
              <a:ext cx="1157263" cy="115726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9">
            <a:extLst>
              <a:ext uri="{FF2B5EF4-FFF2-40B4-BE49-F238E27FC236}">
                <a16:creationId xmlns:a16="http://schemas.microsoft.com/office/drawing/2014/main" id="{36A32C5B-29BA-5266-4625-18C8A57BB6FE}"/>
              </a:ext>
            </a:extLst>
          </p:cNvPr>
          <p:cNvSpPr/>
          <p:nvPr/>
        </p:nvSpPr>
        <p:spPr>
          <a:xfrm>
            <a:off x="5219407" y="1048031"/>
            <a:ext cx="3872916" cy="507831"/>
          </a:xfrm>
          <a:prstGeom prst="rect">
            <a:avLst/>
          </a:prstGeom>
        </p:spPr>
        <p:txBody>
          <a:bodyPr wrap="square">
            <a:spAutoFit/>
          </a:bodyPr>
          <a:lstStyle/>
          <a:p>
            <a:r>
              <a:rPr lang="en-US" b="1" dirty="0">
                <a:solidFill>
                  <a:prstClr val="white"/>
                </a:solidFill>
                <a:latin typeface="Lato"/>
              </a:rPr>
              <a:t>Ocean Decade Research </a:t>
            </a:r>
            <a:r>
              <a:rPr lang="en-US" b="1" dirty="0" err="1">
                <a:solidFill>
                  <a:prstClr val="white"/>
                </a:solidFill>
                <a:latin typeface="Lato"/>
              </a:rPr>
              <a:t>Programme</a:t>
            </a:r>
            <a:r>
              <a:rPr lang="en-US" b="1" dirty="0">
                <a:solidFill>
                  <a:prstClr val="white"/>
                </a:solidFill>
                <a:latin typeface="Lato"/>
              </a:rPr>
              <a:t> on the Maritime Acoustic Environment (UN-MAE)</a:t>
            </a:r>
            <a:endParaRPr lang="en-US" dirty="0">
              <a:solidFill>
                <a:prstClr val="white"/>
              </a:solidFill>
              <a:latin typeface="Calibri" panose="020F0502020204030204"/>
            </a:endParaRPr>
          </a:p>
        </p:txBody>
      </p:sp>
      <p:sp>
        <p:nvSpPr>
          <p:cNvPr id="5" name="Rectangle 4">
            <a:extLst>
              <a:ext uri="{FF2B5EF4-FFF2-40B4-BE49-F238E27FC236}">
                <a16:creationId xmlns:a16="http://schemas.microsoft.com/office/drawing/2014/main" id="{F1956F4A-E49C-A142-9987-1531D8376500}"/>
              </a:ext>
            </a:extLst>
          </p:cNvPr>
          <p:cNvSpPr/>
          <p:nvPr/>
        </p:nvSpPr>
        <p:spPr>
          <a:xfrm>
            <a:off x="612250" y="3132814"/>
            <a:ext cx="7927451" cy="1677725"/>
          </a:xfrm>
          <a:prstGeom prst="rect">
            <a:avLst/>
          </a:prstGeom>
        </p:spPr>
        <p:txBody>
          <a:bodyPr wrap="square" numCol="2" rtlCol="0" anchor="ctr">
            <a:spAutoFit/>
          </a:bodyPr>
          <a:lstStyle/>
          <a:p>
            <a:pPr algn="ctr"/>
            <a:endParaRPr lang="en-US" dirty="0"/>
          </a:p>
        </p:txBody>
      </p:sp>
      <p:sp>
        <p:nvSpPr>
          <p:cNvPr id="6" name="Rectangle 5">
            <a:extLst>
              <a:ext uri="{FF2B5EF4-FFF2-40B4-BE49-F238E27FC236}">
                <a16:creationId xmlns:a16="http://schemas.microsoft.com/office/drawing/2014/main" id="{BFB05274-C829-6C41-A757-1099650E81E2}"/>
              </a:ext>
            </a:extLst>
          </p:cNvPr>
          <p:cNvSpPr/>
          <p:nvPr/>
        </p:nvSpPr>
        <p:spPr>
          <a:xfrm>
            <a:off x="604299" y="3295448"/>
            <a:ext cx="8030818" cy="1916264"/>
          </a:xfrm>
          <a:prstGeom prst="rect">
            <a:avLst/>
          </a:prstGeom>
          <a:ln w="38100">
            <a:solidFill>
              <a:schemeClr val="tx1"/>
            </a:solidFill>
          </a:ln>
        </p:spPr>
        <p:txBody>
          <a:bodyPr wrap="square" numCol="2" rtlCol="0" anchor="ctr">
            <a:spAutoFit/>
          </a:bodyPr>
          <a:lstStyle/>
          <a:p>
            <a:pPr algn="ctr"/>
            <a:endParaRPr lang="en-US" dirty="0"/>
          </a:p>
        </p:txBody>
      </p:sp>
      <p:pic>
        <p:nvPicPr>
          <p:cNvPr id="11" name="Audio 10">
            <a:hlinkClick r:id="" action="ppaction://media"/>
            <a:extLst>
              <a:ext uri="{FF2B5EF4-FFF2-40B4-BE49-F238E27FC236}">
                <a16:creationId xmlns:a16="http://schemas.microsoft.com/office/drawing/2014/main" id="{A200C892-9EE8-796B-26A1-468E62232D0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2190648799"/>
      </p:ext>
    </p:extLst>
  </p:cSld>
  <p:clrMapOvr>
    <a:masterClrMapping/>
  </p:clrMapOvr>
  <p:transition spd="slow" advTm="61074">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6F79-CFA3-CD4B-85E8-08425BF9E64B}"/>
              </a:ext>
            </a:extLst>
          </p:cNvPr>
          <p:cNvSpPr>
            <a:spLocks noGrp="1"/>
          </p:cNvSpPr>
          <p:nvPr>
            <p:ph type="title"/>
          </p:nvPr>
        </p:nvSpPr>
        <p:spPr/>
        <p:txBody>
          <a:bodyPr/>
          <a:lstStyle/>
          <a:p>
            <a:r>
              <a:rPr lang="en-US" dirty="0"/>
              <a:t>Join us for a discussion Thursday at 2pm</a:t>
            </a:r>
          </a:p>
        </p:txBody>
      </p:sp>
      <p:sp>
        <p:nvSpPr>
          <p:cNvPr id="3" name="Content Placeholder 2">
            <a:extLst>
              <a:ext uri="{FF2B5EF4-FFF2-40B4-BE49-F238E27FC236}">
                <a16:creationId xmlns:a16="http://schemas.microsoft.com/office/drawing/2014/main" id="{54FCD5C1-A909-5D49-AB23-5D1A71163ED1}"/>
              </a:ext>
            </a:extLst>
          </p:cNvPr>
          <p:cNvSpPr>
            <a:spLocks noGrp="1"/>
          </p:cNvSpPr>
          <p:nvPr>
            <p:ph idx="1"/>
          </p:nvPr>
        </p:nvSpPr>
        <p:spPr>
          <a:xfrm>
            <a:off x="822960" y="2110231"/>
            <a:ext cx="8117001" cy="4023360"/>
          </a:xfrm>
        </p:spPr>
        <p:txBody>
          <a:bodyPr/>
          <a:lstStyle/>
          <a:p>
            <a:pPr marL="0" indent="0">
              <a:buNone/>
            </a:pPr>
            <a:r>
              <a:rPr lang="en-US" b="1" dirty="0"/>
              <a:t>Zoom link: </a:t>
            </a:r>
            <a:r>
              <a:rPr lang="en-US" dirty="0">
                <a:hlinkClick r:id="rId5"/>
              </a:rPr>
              <a:t>https://uri-edu.zoom.us/j/96961372206?pwd=RW4zWjlHMm5PMERoMkNvWkdJelFSZz09</a:t>
            </a:r>
            <a:endParaRPr lang="en-US" dirty="0"/>
          </a:p>
          <a:p>
            <a:r>
              <a:rPr lang="en-US" dirty="0"/>
              <a:t>Meeting ID: 969 6137 2206</a:t>
            </a:r>
          </a:p>
          <a:p>
            <a:r>
              <a:rPr lang="en-US" dirty="0"/>
              <a:t>Passcode: 005607</a:t>
            </a:r>
          </a:p>
          <a:p>
            <a:endParaRPr lang="en-US" dirty="0"/>
          </a:p>
        </p:txBody>
      </p:sp>
      <p:sp>
        <p:nvSpPr>
          <p:cNvPr id="5" name="Content Placeholder 2">
            <a:extLst>
              <a:ext uri="{FF2B5EF4-FFF2-40B4-BE49-F238E27FC236}">
                <a16:creationId xmlns:a16="http://schemas.microsoft.com/office/drawing/2014/main" id="{E1C1540A-8A2A-F14B-B839-3F2C512575EE}"/>
              </a:ext>
            </a:extLst>
          </p:cNvPr>
          <p:cNvSpPr txBox="1">
            <a:spLocks/>
          </p:cNvSpPr>
          <p:nvPr/>
        </p:nvSpPr>
        <p:spPr>
          <a:xfrm>
            <a:off x="777241" y="3276765"/>
            <a:ext cx="4346422" cy="4023360"/>
          </a:xfrm>
          <a:prstGeom prst="rect">
            <a:avLst/>
          </a:prstGeom>
        </p:spPr>
        <p:txBody>
          <a:bodyPr vert="horz" lIns="0" tIns="45720" rIns="0" bIns="45720" rtlCol="0">
            <a:normAutofit/>
          </a:bodyPr>
          <a:lstStyle>
            <a:lvl1pPr marL="257175" indent="-257175" algn="l" defTabSz="685800" rtl="0" eaLnBrk="1" latinLnBrk="0" hangingPunct="1">
              <a:lnSpc>
                <a:spcPct val="90000"/>
              </a:lnSpc>
              <a:spcBef>
                <a:spcPts val="900"/>
              </a:spcBef>
              <a:spcAft>
                <a:spcPts val="150"/>
              </a:spcAft>
              <a:buClr>
                <a:schemeClr val="accent1"/>
              </a:buClr>
              <a:buSzPct val="100000"/>
              <a:buFont typeface="Arial" charset="0"/>
              <a:buChar char="•"/>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endParaRPr lang="en-US" dirty="0"/>
          </a:p>
          <a:p>
            <a:r>
              <a:rPr lang="en-US" sz="2000" dirty="0"/>
              <a:t>Topics for Discussion:</a:t>
            </a:r>
          </a:p>
          <a:p>
            <a:pPr lvl="1"/>
            <a:r>
              <a:rPr lang="en-US" sz="1800" dirty="0"/>
              <a:t>Sources of underwater sound off the coast of Western Africa</a:t>
            </a:r>
          </a:p>
          <a:p>
            <a:pPr lvl="1"/>
            <a:r>
              <a:rPr lang="en-US" sz="1800" dirty="0"/>
              <a:t>Techniques and equipment for measuring sound in coastal waters</a:t>
            </a:r>
          </a:p>
          <a:p>
            <a:pPr lvl="1"/>
            <a:r>
              <a:rPr lang="en-US" sz="1800" dirty="0"/>
              <a:t>Building partnerships for research that utilizes acoustics</a:t>
            </a:r>
          </a:p>
        </p:txBody>
      </p:sp>
      <p:pic>
        <p:nvPicPr>
          <p:cNvPr id="7" name="Picture 6" descr="A group of dolphins swimming in the ocean&#10;&#10;Description automatically generated with low confidence">
            <a:extLst>
              <a:ext uri="{FF2B5EF4-FFF2-40B4-BE49-F238E27FC236}">
                <a16:creationId xmlns:a16="http://schemas.microsoft.com/office/drawing/2014/main" id="{F3F6134F-DC34-D143-8F93-55347500E16A}"/>
              </a:ext>
            </a:extLst>
          </p:cNvPr>
          <p:cNvPicPr>
            <a:picLocks noChangeAspect="1"/>
          </p:cNvPicPr>
          <p:nvPr/>
        </p:nvPicPr>
        <p:blipFill>
          <a:blip r:embed="rId6"/>
          <a:stretch>
            <a:fillRect/>
          </a:stretch>
        </p:blipFill>
        <p:spPr>
          <a:xfrm>
            <a:off x="5169382" y="2759603"/>
            <a:ext cx="3770579" cy="3163645"/>
          </a:xfrm>
          <a:prstGeom prst="rect">
            <a:avLst/>
          </a:prstGeom>
          <a:ln w="38100">
            <a:solidFill>
              <a:schemeClr val="accent1"/>
            </a:solidFill>
          </a:ln>
          <a:effectLst>
            <a:outerShdw blurRad="50800" dist="38100" dir="18900000" algn="bl" rotWithShape="0">
              <a:prstClr val="black">
                <a:alpha val="40000"/>
              </a:prstClr>
            </a:outerShdw>
          </a:effectLst>
        </p:spPr>
      </p:pic>
      <p:pic>
        <p:nvPicPr>
          <p:cNvPr id="4" name="Audio 3">
            <a:hlinkClick r:id="" action="ppaction://media"/>
            <a:extLst>
              <a:ext uri="{FF2B5EF4-FFF2-40B4-BE49-F238E27FC236}">
                <a16:creationId xmlns:a16="http://schemas.microsoft.com/office/drawing/2014/main" id="{35F074E3-B8BF-6944-92F2-0FC4EBDC983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683621804"/>
      </p:ext>
    </p:extLst>
  </p:cSld>
  <p:clrMapOvr>
    <a:masterClrMapping/>
  </p:clrMapOvr>
  <p:transition spd="slow" advTm="7276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8.3"/>
</p:tagLst>
</file>

<file path=ppt/tags/tag2.xml><?xml version="1.0" encoding="utf-8"?>
<p:tagLst xmlns:a="http://schemas.openxmlformats.org/drawingml/2006/main" xmlns:r="http://schemas.openxmlformats.org/officeDocument/2006/relationships" xmlns:p="http://schemas.openxmlformats.org/presentationml/2006/main">
  <p:tag name="TIMING" val="|42.6|1.3|42.2"/>
</p:tagLst>
</file>

<file path=ppt/tags/tag3.xml><?xml version="1.0" encoding="utf-8"?>
<p:tagLst xmlns:a="http://schemas.openxmlformats.org/drawingml/2006/main" xmlns:r="http://schemas.openxmlformats.org/officeDocument/2006/relationships" xmlns:p="http://schemas.openxmlformats.org/presentationml/2006/main">
  <p:tag name="TIMING" val="|10|14.2|5.9|9|5.2|11.3"/>
</p:tagLst>
</file>

<file path=ppt/tags/tag4.xml><?xml version="1.0" encoding="utf-8"?>
<p:tagLst xmlns:a="http://schemas.openxmlformats.org/drawingml/2006/main" xmlns:r="http://schemas.openxmlformats.org/officeDocument/2006/relationships" xmlns:p="http://schemas.openxmlformats.org/presentationml/2006/main">
  <p:tag name="TIMING" val="|17.4"/>
</p:tagLst>
</file>

<file path=ppt/theme/theme1.xml><?xml version="1.0" encoding="utf-8"?>
<a:theme xmlns:a="http://schemas.openxmlformats.org/drawingml/2006/main" name="BlueFloor">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BlueFloor" id="{D7524507-F169-A34A-97BD-14C4A27EFEF7}" vid="{63E6F2FE-EE7F-9E44-9C1C-50490F17F0DB}"/>
    </a:ext>
  </a:ext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numCol="2">
        <a:spAutoFit/>
      </a:bodyPr>
      <a:lstStyle>
        <a:defPPr>
          <a:defRPr dirty="0" smtClean="0"/>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BlueFloor</Template>
  <TotalTime>8909</TotalTime>
  <Words>4280</Words>
  <Application>Microsoft Macintosh PowerPoint</Application>
  <PresentationFormat>On-screen Show (4:3)</PresentationFormat>
  <Paragraphs>235</Paragraphs>
  <Slides>27</Slides>
  <Notes>27</Notes>
  <HiddenSlides>0</HiddenSlides>
  <MMClips>27</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27</vt:i4>
      </vt:variant>
    </vt:vector>
  </HeadingPairs>
  <TitlesOfParts>
    <vt:vector size="36" baseType="lpstr">
      <vt:lpstr>Arial</vt:lpstr>
      <vt:lpstr>Calibri</vt:lpstr>
      <vt:lpstr>Calibri Light</vt:lpstr>
      <vt:lpstr>Courier New</vt:lpstr>
      <vt:lpstr>Lato</vt:lpstr>
      <vt:lpstr>Open Sans</vt:lpstr>
      <vt:lpstr>BlueFloor</vt:lpstr>
      <vt:lpstr>2_Blank Presentation</vt:lpstr>
      <vt:lpstr>Office Theme</vt:lpstr>
      <vt:lpstr>Sound in the sea: What we can learn if we listen</vt:lpstr>
      <vt:lpstr>Outline</vt:lpstr>
      <vt:lpstr>Why Underwater Acoustics?</vt:lpstr>
      <vt:lpstr>Why Underwater Acoustics?</vt:lpstr>
      <vt:lpstr>DOSITS Resources</vt:lpstr>
      <vt:lpstr>PowerPoint Presentation</vt:lpstr>
      <vt:lpstr>PowerPoint Presentation</vt:lpstr>
      <vt:lpstr>Physics: What is Sound?</vt:lpstr>
      <vt:lpstr>Characterizing Sound: Frequency or pitch has units of Hz (cycles/sec)</vt:lpstr>
      <vt:lpstr>Characterizing Sound: Amplitude (loudness) Typically reported in decibels (dB)</vt:lpstr>
      <vt:lpstr>PowerPoint Presentation</vt:lpstr>
      <vt:lpstr> Geometric Spreading</vt:lpstr>
      <vt:lpstr>Reflection</vt:lpstr>
      <vt:lpstr>  Refraction: Snell’s Law</vt:lpstr>
      <vt:lpstr>Speed of sound in seawater</vt:lpstr>
      <vt:lpstr>Shallow Water</vt:lpstr>
      <vt:lpstr>Summer Thermocline</vt:lpstr>
      <vt:lpstr>Deep Water:  SOFAR Channel Propagation</vt:lpstr>
      <vt:lpstr>Measuring Sound: Hydrophones</vt:lpstr>
      <vt:lpstr>Measuring Sound:  Pressure and Particle Motion</vt:lpstr>
      <vt:lpstr>A spectrogram  is a visual representation of the frequency content of a signal as it varies with time. </vt:lpstr>
      <vt:lpstr> Learn from Listening: Oyster toadfish </vt:lpstr>
      <vt:lpstr>What is an underwater soundscape?</vt:lpstr>
      <vt:lpstr>What is an underwater soundscape?</vt:lpstr>
      <vt:lpstr>What is an underwater soundscape?</vt:lpstr>
      <vt:lpstr>High-Level Objectives</vt:lpstr>
      <vt:lpstr>Join us for a discussion Thursday at 2pm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Positioning Systems:  On Land and Under Sea</dc:title>
  <dc:creator>Lora Van Uffelen</dc:creator>
  <cp:lastModifiedBy>Lora Van Uffelen</cp:lastModifiedBy>
  <cp:revision>102</cp:revision>
  <dcterms:created xsi:type="dcterms:W3CDTF">2020-11-13T18:14:36Z</dcterms:created>
  <dcterms:modified xsi:type="dcterms:W3CDTF">2022-07-24T23:21:10Z</dcterms:modified>
</cp:coreProperties>
</file>